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4" r:id="rId4"/>
    <p:sldId id="259" r:id="rId5"/>
    <p:sldId id="260" r:id="rId6"/>
    <p:sldId id="261" r:id="rId7"/>
    <p:sldId id="266" r:id="rId8"/>
    <p:sldId id="265"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6600CC"/>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444"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443BF26-0813-4043-A57E-579902F10684}" type="datetimeFigureOut">
              <a:rPr lang="en-US" smtClean="0"/>
              <a:pPr/>
              <a:t>6/17/2013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6D36543-AE63-4635-BFF8-30C9D7C1CA6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43BF26-0813-4043-A57E-579902F10684}" type="datetimeFigureOut">
              <a:rPr lang="en-US" smtClean="0"/>
              <a:pPr/>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36543-AE63-4635-BFF8-30C9D7C1CA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43BF26-0813-4043-A57E-579902F10684}" type="datetimeFigureOut">
              <a:rPr lang="en-US" smtClean="0"/>
              <a:pPr/>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36543-AE63-4635-BFF8-30C9D7C1CA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43BF26-0813-4043-A57E-579902F10684}" type="datetimeFigureOut">
              <a:rPr lang="en-US" smtClean="0"/>
              <a:pPr/>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36543-AE63-4635-BFF8-30C9D7C1CA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43BF26-0813-4043-A57E-579902F10684}" type="datetimeFigureOut">
              <a:rPr lang="en-US" smtClean="0"/>
              <a:pPr/>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6D36543-AE63-4635-BFF8-30C9D7C1CA6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43BF26-0813-4043-A57E-579902F10684}" type="datetimeFigureOut">
              <a:rPr lang="en-US" smtClean="0"/>
              <a:pPr/>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36543-AE63-4635-BFF8-30C9D7C1CA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43BF26-0813-4043-A57E-579902F10684}" type="datetimeFigureOut">
              <a:rPr lang="en-US" smtClean="0"/>
              <a:pPr/>
              <a:t>6/17/2013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36543-AE63-4635-BFF8-30C9D7C1CA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43BF26-0813-4043-A57E-579902F10684}" type="datetimeFigureOut">
              <a:rPr lang="en-US" smtClean="0"/>
              <a:pPr/>
              <a:t>6/17/2013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36543-AE63-4635-BFF8-30C9D7C1CA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3BF26-0813-4043-A57E-579902F10684}" type="datetimeFigureOut">
              <a:rPr lang="en-US" smtClean="0"/>
              <a:pPr/>
              <a:t>6/17/2013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36543-AE63-4635-BFF8-30C9D7C1CA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43BF26-0813-4043-A57E-579902F10684}" type="datetimeFigureOut">
              <a:rPr lang="en-US" smtClean="0"/>
              <a:pPr/>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36543-AE63-4635-BFF8-30C9D7C1CA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43BF26-0813-4043-A57E-579902F10684}" type="datetimeFigureOut">
              <a:rPr lang="en-US" smtClean="0"/>
              <a:pPr/>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36543-AE63-4635-BFF8-30C9D7C1CA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443BF26-0813-4043-A57E-579902F10684}" type="datetimeFigureOut">
              <a:rPr lang="en-US" smtClean="0"/>
              <a:pPr/>
              <a:t>6/17/2013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6D36543-AE63-4635-BFF8-30C9D7C1CA6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18" Type="http://schemas.microsoft.com/office/2007/relationships/hdphoto" Target="../media/hdphoto6.wdp"/><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24.w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microsoft.com/office/2007/relationships/hdphoto" Target="../media/hdphoto9.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4.wmf"/><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Bonnie\AppData\Local\Microsoft\Windows\Temporary Internet Files\Content.IE5\FIH91C28\WFVFJ_Horizontal_Block_Blue-1.jpg"/>
          <p:cNvPicPr>
            <a:picLocks noChangeAspect="1" noChangeArrowheads="1"/>
          </p:cNvPicPr>
          <p:nvPr/>
        </p:nvPicPr>
        <p:blipFill>
          <a:blip r:embed="rId2" cstate="print"/>
          <a:srcRect/>
          <a:stretch>
            <a:fillRect/>
          </a:stretch>
        </p:blipFill>
        <p:spPr bwMode="auto">
          <a:xfrm>
            <a:off x="2147887" y="871537"/>
            <a:ext cx="4848225" cy="5114925"/>
          </a:xfrm>
          <a:prstGeom prst="rect">
            <a:avLst/>
          </a:prstGeom>
          <a:noFill/>
        </p:spPr>
      </p:pic>
      <p:grpSp>
        <p:nvGrpSpPr>
          <p:cNvPr id="7" name="Group 6"/>
          <p:cNvGrpSpPr/>
          <p:nvPr/>
        </p:nvGrpSpPr>
        <p:grpSpPr>
          <a:xfrm>
            <a:off x="0" y="-1"/>
            <a:ext cx="9144000" cy="6946973"/>
            <a:chOff x="0" y="-1"/>
            <a:chExt cx="9144000" cy="6946973"/>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66594" r="72549" b="7790"/>
            <a:stretch>
              <a:fillRect/>
            </a:stretch>
          </p:blipFill>
          <p:spPr bwMode="auto">
            <a:xfrm>
              <a:off x="0" y="-1"/>
              <a:ext cx="9144000" cy="69469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8431" b="7790"/>
            <a:stretch>
              <a:fillRect/>
            </a:stretch>
          </p:blipFill>
          <p:spPr bwMode="auto">
            <a:xfrm>
              <a:off x="685800" y="0"/>
              <a:ext cx="7772400" cy="6914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5" name="TextBox 4"/>
          <p:cNvSpPr txBox="1"/>
          <p:nvPr/>
        </p:nvSpPr>
        <p:spPr>
          <a:xfrm>
            <a:off x="1676400" y="2209800"/>
            <a:ext cx="5762624" cy="1938992"/>
          </a:xfrm>
          <a:prstGeom prst="rect">
            <a:avLst/>
          </a:prstGeom>
          <a:solidFill>
            <a:srgbClr val="FFFFFF">
              <a:alpha val="50196"/>
            </a:srgbClr>
          </a:solidFill>
          <a:ln>
            <a:noFill/>
          </a:ln>
        </p:spPr>
        <p:txBody>
          <a:bodyPr wrap="square" rtlCol="0">
            <a:spAutoFit/>
          </a:bodyPr>
          <a:lstStyle/>
          <a:p>
            <a:pPr algn="ctr"/>
            <a:r>
              <a:rPr lang="en-US" sz="4000" b="1" dirty="0" smtClean="0">
                <a:ln>
                  <a:solidFill>
                    <a:schemeClr val="bg1"/>
                  </a:solidFill>
                </a:ln>
                <a:solidFill>
                  <a:sysClr val="windowText" lastClr="000000"/>
                </a:solidFill>
              </a:rPr>
              <a:t>Wisconsin Faith Voices </a:t>
            </a:r>
          </a:p>
          <a:p>
            <a:pPr algn="ctr"/>
            <a:r>
              <a:rPr lang="en-US" sz="4000" b="1" dirty="0" smtClean="0">
                <a:ln>
                  <a:solidFill>
                    <a:schemeClr val="bg1"/>
                  </a:solidFill>
                </a:ln>
                <a:solidFill>
                  <a:sysClr val="windowText" lastClr="000000"/>
                </a:solidFill>
              </a:rPr>
              <a:t>For Justice </a:t>
            </a:r>
          </a:p>
          <a:p>
            <a:pPr algn="ctr"/>
            <a:r>
              <a:rPr lang="en-US" sz="4000" b="1" dirty="0" smtClean="0">
                <a:ln>
                  <a:solidFill>
                    <a:schemeClr val="bg1"/>
                  </a:solidFill>
                </a:ln>
                <a:solidFill>
                  <a:sysClr val="windowText" lastClr="000000"/>
                </a:solidFill>
              </a:rPr>
              <a:t>Annual Report 2013</a:t>
            </a:r>
            <a:endParaRPr lang="en-US" sz="4000" b="1" dirty="0">
              <a:ln>
                <a:solidFill>
                  <a:schemeClr val="bg1"/>
                </a:solidFill>
              </a:ln>
              <a:solidFill>
                <a:sysClr val="windowText" lastClr="000000"/>
              </a:solidFill>
            </a:endParaRPr>
          </a:p>
        </p:txBody>
      </p:sp>
    </p:spTree>
    <p:extLst>
      <p:ext uri="{BB962C8B-B14F-4D97-AF65-F5344CB8AC3E}">
        <p14:creationId xmlns:p14="http://schemas.microsoft.com/office/powerpoint/2010/main" xmlns="" val="2205618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
            <a:ext cx="9144000" cy="6946973"/>
            <a:chOff x="0" y="-1"/>
            <a:chExt cx="9144000" cy="6946973"/>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66594" r="72549" b="7790"/>
            <a:stretch>
              <a:fillRect/>
            </a:stretch>
          </p:blipFill>
          <p:spPr bwMode="auto">
            <a:xfrm>
              <a:off x="0" y="-1"/>
              <a:ext cx="9144000" cy="69469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8431" b="7790"/>
            <a:stretch>
              <a:fillRect/>
            </a:stretch>
          </p:blipFill>
          <p:spPr bwMode="auto">
            <a:xfrm>
              <a:off x="685800" y="0"/>
              <a:ext cx="7772400" cy="6914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9" name="Rectangle 8"/>
          <p:cNvSpPr/>
          <p:nvPr/>
        </p:nvSpPr>
        <p:spPr>
          <a:xfrm>
            <a:off x="0" y="0"/>
            <a:ext cx="9144000"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400" dirty="0" smtClean="0">
                <a:solidFill>
                  <a:schemeClr val="bg1"/>
                </a:solidFill>
                <a:latin typeface="+mn-lt"/>
              </a:rPr>
              <a:t>LOOKING AHEAD</a:t>
            </a:r>
            <a:endParaRPr lang="en-US" sz="4400" dirty="0">
              <a:solidFill>
                <a:schemeClr val="bg1"/>
              </a:solidFill>
              <a:latin typeface="+mn-lt"/>
            </a:endParaRPr>
          </a:p>
        </p:txBody>
      </p:sp>
      <p:sp>
        <p:nvSpPr>
          <p:cNvPr id="3" name="Content Placeholder 2"/>
          <p:cNvSpPr>
            <a:spLocks noGrp="1"/>
          </p:cNvSpPr>
          <p:nvPr>
            <p:ph idx="1"/>
          </p:nvPr>
        </p:nvSpPr>
        <p:spPr>
          <a:xfrm>
            <a:off x="457200" y="1600200"/>
            <a:ext cx="8229600" cy="5029200"/>
          </a:xfrm>
        </p:spPr>
        <p:txBody>
          <a:bodyPr>
            <a:normAutofit/>
          </a:bodyPr>
          <a:lstStyle/>
          <a:p>
            <a:pPr lvl="1"/>
            <a:endParaRPr lang="en-US" dirty="0" smtClean="0"/>
          </a:p>
          <a:p>
            <a:pPr lvl="1"/>
            <a:r>
              <a:rPr lang="en-US" sz="2800" b="1" dirty="0" smtClean="0">
                <a:solidFill>
                  <a:schemeClr val="bg1"/>
                </a:solidFill>
              </a:rPr>
              <a:t>Poverty Simulation</a:t>
            </a:r>
          </a:p>
          <a:p>
            <a:pPr lvl="1"/>
            <a:r>
              <a:rPr lang="en-US" sz="2800" b="1" dirty="0" smtClean="0">
                <a:solidFill>
                  <a:schemeClr val="bg1"/>
                </a:solidFill>
              </a:rPr>
              <a:t>Second annual Food Stamp Challenge</a:t>
            </a:r>
          </a:p>
          <a:p>
            <a:pPr lvl="1"/>
            <a:r>
              <a:rPr lang="en-US" sz="2800" b="1" dirty="0" smtClean="0">
                <a:solidFill>
                  <a:schemeClr val="bg1"/>
                </a:solidFill>
              </a:rPr>
              <a:t>Video project: shopping with </a:t>
            </a:r>
            <a:r>
              <a:rPr lang="en-US" sz="2800" b="1" dirty="0" err="1" smtClean="0">
                <a:solidFill>
                  <a:schemeClr val="bg1"/>
                </a:solidFill>
              </a:rPr>
              <a:t>FoodShare</a:t>
            </a:r>
            <a:r>
              <a:rPr lang="en-US" sz="2800" b="1" dirty="0" smtClean="0">
                <a:solidFill>
                  <a:schemeClr val="bg1"/>
                </a:solidFill>
              </a:rPr>
              <a:t>; cooking on a budget; </a:t>
            </a:r>
          </a:p>
          <a:p>
            <a:pPr lvl="1"/>
            <a:r>
              <a:rPr lang="en-US" sz="2800" b="1" dirty="0" smtClean="0">
                <a:solidFill>
                  <a:schemeClr val="bg1"/>
                </a:solidFill>
              </a:rPr>
              <a:t>Advocacy Training</a:t>
            </a:r>
          </a:p>
          <a:p>
            <a:pPr lvl="1"/>
            <a:r>
              <a:rPr lang="en-US" sz="2800" b="1" dirty="0" smtClean="0">
                <a:solidFill>
                  <a:schemeClr val="bg1"/>
                </a:solidFill>
              </a:rPr>
              <a:t>Outreach meetings around state</a:t>
            </a:r>
          </a:p>
          <a:p>
            <a:pPr lvl="1"/>
            <a:r>
              <a:rPr lang="en-US" sz="2800" b="1" dirty="0" smtClean="0">
                <a:solidFill>
                  <a:schemeClr val="bg1"/>
                </a:solidFill>
              </a:rPr>
              <a:t>Informational conference calls </a:t>
            </a:r>
          </a:p>
          <a:p>
            <a:endParaRPr lang="en-US"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9144000" cy="6946973"/>
            <a:chOff x="0" y="-1"/>
            <a:chExt cx="9144000" cy="6946973"/>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66594" r="72549" b="7790"/>
            <a:stretch>
              <a:fillRect/>
            </a:stretch>
          </p:blipFill>
          <p:spPr bwMode="auto">
            <a:xfrm>
              <a:off x="0" y="-1"/>
              <a:ext cx="9144000" cy="69469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8431" b="7790"/>
            <a:stretch>
              <a:fillRect/>
            </a:stretch>
          </p:blipFill>
          <p:spPr bwMode="auto">
            <a:xfrm>
              <a:off x="685800" y="0"/>
              <a:ext cx="7772400" cy="6914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0" name="Rectangle 9"/>
          <p:cNvSpPr/>
          <p:nvPr/>
        </p:nvSpPr>
        <p:spPr>
          <a:xfrm>
            <a:off x="34132" y="15194"/>
            <a:ext cx="9144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2" name="AutoShape 4" descr="data:image/jpeg;base64,/9j/4AAQSkZJRgABAQAAAQABAAD/2wCEAAkGBhQGERMTEhQUFREWGRYUFRgMFxQdGRUWHRwWICQcFhQdGyYeIyUvJR4WJDspIyc1LDgsISo9NTAqNSY3LCkBCQoKDgwOGg8PGiwfHyQtNTU1NSwvNCksKiw1LTQ0KTU0LDU1LSwsNS8sLCk0MCkvKSwvKjUvNS81LCksKjQyLP/AABEIALgAoAMBIgACEQEDEQH/xAAcAAEAAwEBAQEBAAAAAAAAAAAABgcIBQIDBAH/xAA5EAABAwIBCAYJBQEBAQAAAAABAAIDBBEGBQcSITFBUWETFyJCgdIVFiNUcYKSk6EUMlJiwZHCM//EABsBAQACAwEBAAAAAAAAAAAAAAAEBQIDBgcB/8QAOBEAAQIDBAUICQUAAAAAAAAAAQACAwQRBRIhMRNBUZHRBhQiYXGBwfAVFjJSU5KhseEjQmJy8f/aAAwDAQACEQMRAD8AvFERERERERERERERERQnOvjD1Woy1jrVE9447bWjvP8AAH/pCmc87aZrnvIa1oLnF2wAC5JKy3j3FZxfWSTa+jHYiB3Ri9tXE6yfiugsGzueTF5w6DcT1nUFqivuhXjmoxh600Ya916iC0cl9rh3X+IH/QVNlljAWKzhCsjm19GexKBvjNr6uI1EfBakgnbUta9hDmuAc0t2EEXBBS3rO5nMXmjoOxHUdYSE+8F7REXPraiIiIiIiIiIiIiIiIiIiIiIiIiIufl7LUeHqeWolPYjaXHiTuaOZNgsmMc9wa0VJRVznxxl+hiFDEfaSjSmt3YtzfmP4HNUYv3ZcyzJiCokqJTd8ji48ANwHICw8F+SKIzuDWguc4gANFySdQAC9dsyRbIywh68z261XvdeNV4V55jsZfrojQyn2kQ0ob96Le35T+DyVHyxGBxa4FrmkghwsQRqIIX68h5Zkw/UR1ERs+NwcOBG8HkRceKWnItnpYw9eY7dSMddNVrtFz8g5ajxDTxVER7EjQ4cQd7TzBuF0F5E9jmOLXChCsEREWKIiIiIiIiIiitTnRydRvcx9SGvYS1zXRzXDgbEHsL5dbWS/em/RN5FNFnzRxEJ3yngsbzdql6KIdbWS/em/RN5E62sl+9N+ibyJ6Pm/hP+U8Evt2qXooh1tZL96b9E3kTrayX7036JvIno+b+E/wCU8Evt2qXqis+GMvSEwooj7OE6Utu9Lw+UfkngppiPPHRUlNK6lmEtRo2jaGSDtHUCdJoFht8FnqaY1Di5xJc4lzi7aSdZJK6nk7ZLxFMxHaRdyBFMdvd5yWiNEFKBeFaeZDBvpGY1so9lCdGK/el4/KPyRwVYQRiVzWlwaCQC517NBO0216tupaGyBj/JGHaeKniqm6EbQ2/RzXcd7j2NpNz4q8t6PHbL6KAxzi7DAE0GvLbktcICtSoRnvwb6OmFbEPZTHRlt3ZePzD8g8VVi0Vl/H+SMRU8tPLVN0JGlt+jmu07nDsbQbHwWeZ4xE5zQ4OAJAc29nAHaL69e3Wlgx47pfRR2OaW4Ygio1Z7MkigVqFaGY/GXo+Y0Up9nMdKK/dl4fMPyBxV6rHMMxp3BzSQ5pDmlu0EawQVoXDmeOiq6aJ1VMIqjRtI0skPaGokaLSLHb4qj5RWS8xRMQGk3swBXHb3+c1sgxBShVgooh1tZL96b9E3kTrayX7036JvIuW9Hzfwn/KeC3327VL0UQ62sl+9N+ibyJ1tZL96b9E3kT0fN/Cf8p4JfbtUvRRDrayX7036JvIvrTZ0cnVj2sZUhz3kNa1sc1y4mwA7CGz5oYmE75TwS83aq8z54N/TvbXxDsvsycDc/uv8RqPMDiqjWvsrZLZlqGSCUXjkaWuHI7xzG0c1lTEmQX4ZqZaeT9zDYHc5u0OHIixXdcmrR08Hm7z0mZdbfxluUWMyhquYiKVYTzcVGM43SU74LMdoubK9wcDa4Ng06j/h4LpY0eHAZfimg2laQCcAoqisbqHyh/Km+4/yKN4uwNNgsxiofCXSXLWwOJIAtrILRYbvA8FGg2lKxnhkOICTqCyLHDEhR1EXYwvhWfF83Q04GkGl5MhIa1o3uIB3kDxUuJEbDaXvNAFiBVcdFY3UPlD+VN9x/kTqHyh/Km+4/wAir/TEj8Vu9Z6N2xVyisbqHyh/Km+4/wAidQ+UP5U33H+RPTEj8Vu9NG7Yq5RdjFGFZ8ITdDUAaWiHgxklrmne0kDeCPBcdWEOI2I0PYagrAiiIpFhHA02NDIKd8IdHYubO4gkG+sANNxu8RxUk6h8ofypvuP8iiRrSlYLyyJEAI1FZBjjiAq5RSrFmbiowZG2SofBZ7tFrYnuLibXJsWjUP8ARxUVUmDHhx2X4RqNoWJBGBRW5mMwb+oe6vlHZZdkAO9/ef4DUOZPBVthvIL8TVMVPH+55sTua3aXHkBcrVeSclsyLDHBELRxtDWjkN55naea5rlLaOgg83Yek/Pqb+ct63QWVNV+tVlnswb6XpxVxt9tAO3ba6Hf9J1/AlWavL2CUEEAg6iDsI4ELg5KafKR2xmavqNYUpzbwoscKV5tsXnCFa17iegktHMP6k6nW/qdfwvxXnOPhE4QrXxtB6B/tIT/AEJ/bfiDq/5xUWXrf6U9LbWvHnvH0KgYtK2DV5QjoYnTPcBE1pe527RAvdZYxhiV2LKuSodcBxsxp7kY2N/08yV067OLNXZMiyeb2Y6zn31viFtFh+B/ACiSpbDscyJfEiYuJoP6/lbIsS9gEWks0+DvVWjDpG2qJ7SSX2tHdZ4A3PMlVXmfwd6x1fTSNvT09nuvsfJ3W/8Ao8hzWi1V8qLRrSUYet3gPHctkFn7iiIi4dSURERFCM7GDvWqjLo23qILyR22uHeZ4gXHMBZtWyVnTPBg71cq+mjbanqLvbbYyTvN/wDQ5Hku45L2jSso89bfEeO9RozP3BRvB+JXYTq46htyGmz2jvxna3/RzAWp6TKEddE2ZjgYnND2u3aJF7rHyltDnFmocmS5PF7PdZr762RG+kwfE/glWluWOZ4siQ8HA0P9fwtcKJdwK85ycXnF9a57SegjvHCP6g63W/sdfwtwUURSnNxhE4vrWRuB6BntJj/QH9t+JOr/ALwV1+lIy2xrB57z9SteLirTzJ4N9EU5q5G+2nHYvtbDu+o6/gArNXljBEAAAANQA2AcAF6Xkk7NPm47oz9f0GoKe1t0URERRFkojnNwh63UTmtF6iO8kJ3k21s+Yavjbgsyubomx1HmtkLMOdDoPSdT+n/bpdu1rdL39Hle/jddzyVnHm9LHEDEdW0d/FRo7daii+1HSOr5GRxtLnvcGtA2lxNgF8VYOZHoPSQ6b/6aDugvs09/jo6Vl185HMvAfFArdFVHaKmiuzBeGG4So46dti4DSkcO/Idp/wAHIBdxEXjcWK6K8xHmpJqVYAUwRERa19RERERcPGmGG4to5Kd1g4jSjce5INh/w8iV3EWyFFdCeIjDQg1C+EVwWPKykdQSPjkaWvY4tcDtDgbEL4qwc93Qekj0P/00G9PbZp7vHR0bqvl7JJxzMQGRSKXhVV7hQ0X9a3SNhrPJaazZYQ9UaJrXC1RJaSY7wbamfKNXxvxVH5r+g9J036j9ul2L2t0vc0uV7eNlp5chyqnHi7LDAHE9ewd3BSIDdaIiLhlJREXl7xECSQANZJ2AcSURRPObi/1RonOabVEl44RvBtrf8o1/G3FZlc7SNzrPNSjOPi44vrXyNJ6Bns4R/QH91uJOv/nBRZerWHZ3MpYXh03YnwHd96qDFfeKL7UdW6gkZJGS17HBzSNocDcFSeuzdTUOTIsoG9nuu5ltbIjbRefifwQokrSFGhTDTcNQCQe0ZrAghatwXiduLaOOobYOI0ZGjuSDaP8ARyIXcWdMz+MfVyr6GR1qeosx19jJO67/AMnkeS0WvLbYs8yMyWD2TiOzZ3KbDfeCIiKnWxERERFw8aYnbhKjkqHWLgNGNp78h2D/AE8gV3FnTPBjH1jq+hjdenp7sbbY+TvO/wDI5Dmrix7PM9Mhh9kYns2d61xH3QoPWVbq+R8khLnvcXOJ2lxNyV8UUtoc3U1dkyXKAvZjrtZbW+IX0nj4H8Ar1KLGhS7RfN0EgDtOShAEqJtdom41HktNZssX+t1E1zjeojtHMN5NtT/mGv434LMilObjFxwhWskcT0D/AGcw/oT+63EHX/3iqu3LO57LG6Om3EeI7/vRZwn3StQIvLHiUAggg6wRsI4gr0vKVORVlnsxl6IpxSRu9tOO3ba2Hf8AUdXwBVhZWyozIsMk8ptHG0uceQ3Dmdg5rKmJMvPxNUy1En7nm4G5rdgaOQFgum5O2dzmPpnjos+p1bs/9WmM+gouYpXm2wgcX1rWOB6CO0kx/qDqbf8AsdXwvwUUUqwnnHqMGRujp2QWe7Sc6Vji4m1gLhw1D/TxXoE8I5gObL+0cq4U61EbSuK0vV5PjronQvaDE5pY5u7RItZZYxhhp2E6uSndchpuxx78Z2O/w8wVLOvjKH8ab6H+dRvF2OZsaGM1DIQ6O4a6BpBINtRJcbjf4niudsSzZ2QinSUuOzx16j58FuiPa4YKOrSWafGPrTRhsjr1EFo5L7XDuv8AECx5grNq7GF8VT4Qm6anI0tEsIkBLXNO5wBG8A+CtrYs7n8vcHtDEcO9a4b7pWsUWfOvjKH8ab6H+dOvjKH8ab6H+dcV6sT38d6k6Zq0Giz518ZQ/jTfQ/zp18ZQ/jTfQ/zp6sT38d6aZqszOxjH1Voy2N1qie8cdtrR3n+ANhzIWbV2MUYqnxfN01QRpBoYBGCGtaNzQSd5J8Vx12tj2dzCXuH2jieHco0R94rtYPw07FlXHTtuA43e4dyMbXf4OZC1PSZPjoYmwsaBE1oY1u7RAtZZgwjjmbBZkNOyEuksHOnaSQBfUCHCw3+A4KSdfGUP4030P86qbbs2dn4o0dLjcsdes+fFbIb2tGK4mcnCBwhWuY0HoJLyQn+pOtt/6nV8LcVFFKsWZx6jGcbY6hkFmO0muiY4OBtYi5cdR/wcFFV0UiI4gNbMe0M6Y161pdSuCvzMnjL0vTmkkd7aAdi+10O76Tq+BCs1ZJw3l5+GamKoj/cw3I3ObsLTyIuFqvJOVGZahjniN45GhzTyO48xsPNef8orO5tH0zB0X/Q69+f+KXBfUUVO588ZfqHtoIj2WWfORvf3WeA1nmRwVRrT9TmuydWPc99MHPeS5znSTXLibkntr5dUuS/dW/cm86spC35KTgNgtY7DPAYnWc1g6E5xqsyotNdUuS/dW/cm86dUuS/dW/cm86netcp7j9w4rHQOWZUWmuqXJfurfuTedOqXJfurfuTedPWuU9x+4cU0DlmVFojEeZyiq6aVtLCIqjRvG4PkPaGsA6TiLHZ4rPU0Jp3FrgQ5pLXB20EaiCFcWdakG0GuMKopqOfitb2Fma8IvpBIInNcWhwBBLXXs4A7DbXr2alobIGAMkYip4qiKlboSNDrdJNdp3tPb2g3Hglo2nDkA10RriDspxCMYX5LOqLRWX8AZIw7Ty1EtK3QjaXW6Sa7juaO3tJsPFZ5nkErnODQ0Ekhrb2aCdgvr1bNaWdacOfDnQ2uAG2nEo9hZmvmi9wwmocGtBLnENaG7STqAAWhcOZnKKkpom1UIlqNG8ji+Qdo6yBouAsNnglo2pBs9rTFqa6hn4Ixhfks7otNdUuS/dW/cm86dUuS/dW/cm86p/WuU9x+4cVs0DlmVFprqlyX7q37k3nTqlyX7q37k3nT1rlPcfuHFNA5ZlVuZjMZfp3uoJT2X3fATuf3meI1jmDxU+6pcl+6t+5N519abNdk6je17KYNewhzXNkmuHA3BHbUGft+SnIDoLmOxywGB1HNZNhOaaqVIiLh1JRERERERERUVnwwb6PmFbEPZzHRlt3ZePzD8g8Veq5+Xsix4hp5aeUdiRpaeIO5w5g2Ks7LnjJTDYurI9nnFYPbeFFkZWnmQxl6OmNFKfZTHSiv3ZeHzD8gcVXWXMjyYfqJKeUWfG4tPAjcRyIsfFfkilMDg5pLXNIILTYgjWCCvUZuWhz0sYZycMD9ioTSWmqtDPfjL0jMKKI+yhOlLbvS8PlH5J4KrF7llM7i5xLnOJJLjcknWSSv15DyPJiCojp4hd8jg0cAN5PIC58ElJaHIywhjJoxP3KOJcaqxsx+DfSExrZR7OE6MV+9Lx+Ufkjgr1XPyDkWPD1PFTxDsRtDRxJ3uPMm5XQXl1qTxnZh0XVkOzziprG3RRERFWLNERERERERERERERERERERERERVTnxwb+uiFdEPaRDRmt3otzvlP4PJUYtjTwNqWuY8BzXAtcHbCCLEELLePcKHCFZJDr6M9uInfGb218RrB+C9B5MWjpGGVecW5dmzu85KJGZQ3go6rzzHYN/QxGulHtJRow37sW93zH8DmquwFhQ4vrI4dfRjtykboxa+vidQHxWpIIG0zWsYA1rQGtDdgAFgAE5T2jo2CVYcXZ9mzv85pBZU3ivaIi8+UtERERERERERERERERERERERERERERFCc6+D/WmjLmNvUQXkjttcO8zxA/6Av6ikSsd8vGbFZmCvjhUUK/majB/qtRhz22qJ7SSX2tHdZ4A/wDSVNkRJqO+YjOivzJRooKBERFHX1ERERERERERER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4" name="AutoShape 6" descr="data:image/jpeg;base64,/9j/4AAQSkZJRgABAQAAAQABAAD/2wCEAAkGBhQGERMTEhQUFREWGRYUFRgMFxQdGRUWHRwWICQcFhQdGyYeIyUvJR4WJDspIyc1LDgsISo9NTAqNSY3LCkBCQoKDgwOGg8PGiwfHyQtNTU1NSwvNCksKiw1LTQ0KTU0LDU1LSwsNS8sLCk0MCkvKSwvKjUvNS81LCksKjQyLP/AABEIALgAoAMBIgACEQEDEQH/xAAcAAEAAwEBAQEBAAAAAAAAAAAABgcIBQIDBAH/xAA5EAABAwIBCAYJBQEBAQAAAAABAAIDBBEGBQcSITFBUWETFyJCgdIVFiNUcYKSk6EUMlJiwZHCM//EABsBAQACAwEBAAAAAAAAAAAAAAAEBQIDBgcB/8QAOBEAAQIDBAUICQUAAAAAAAAAAQACAwQRBRIhMRNBUZHRBhQiYXGBwfAVFjJSU5KhseEjQmJy8f/aAAwDAQACEQMRAD8AvFERERERERERERERERQnOvjD1Woy1jrVE9447bWjvP8AAH/pCmc87aZrnvIa1oLnF2wAC5JKy3j3FZxfWSTa+jHYiB3Ri9tXE6yfiugsGzueTF5w6DcT1nUFqivuhXjmoxh600Ya916iC0cl9rh3X+IH/QVNlljAWKzhCsjm19GexKBvjNr6uI1EfBakgnbUta9hDmuAc0t2EEXBBS3rO5nMXmjoOxHUdYSE+8F7REXPraiIiIiIiIiIiIiIiIiIiIiIiIiIufl7LUeHqeWolPYjaXHiTuaOZNgsmMc9wa0VJRVznxxl+hiFDEfaSjSmt3YtzfmP4HNUYv3ZcyzJiCokqJTd8ji48ANwHICw8F+SKIzuDWguc4gANFySdQAC9dsyRbIywh68z261XvdeNV4V55jsZfrojQyn2kQ0ob96Le35T+DyVHyxGBxa4FrmkghwsQRqIIX68h5Zkw/UR1ERs+NwcOBG8HkRceKWnItnpYw9eY7dSMddNVrtFz8g5ajxDTxVER7EjQ4cQd7TzBuF0F5E9jmOLXChCsEREWKIiIiIiIiIiitTnRydRvcx9SGvYS1zXRzXDgbEHsL5dbWS/em/RN5FNFnzRxEJ3yngsbzdql6KIdbWS/em/RN5E62sl+9N+ibyJ6Pm/hP+U8Evt2qXooh1tZL96b9E3kTrayX7036JvIno+b+E/wCU8Evt2qXqis+GMvSEwooj7OE6Utu9Lw+UfkngppiPPHRUlNK6lmEtRo2jaGSDtHUCdJoFht8FnqaY1Di5xJc4lzi7aSdZJK6nk7ZLxFMxHaRdyBFMdvd5yWiNEFKBeFaeZDBvpGY1so9lCdGK/el4/KPyRwVYQRiVzWlwaCQC517NBO0216tupaGyBj/JGHaeKniqm6EbQ2/RzXcd7j2NpNz4q8t6PHbL6KAxzi7DAE0GvLbktcICtSoRnvwb6OmFbEPZTHRlt3ZePzD8g8VVi0Vl/H+SMRU8tPLVN0JGlt+jmu07nDsbQbHwWeZ4xE5zQ4OAJAc29nAHaL69e3Wlgx47pfRR2OaW4Ygio1Z7MkigVqFaGY/GXo+Y0Up9nMdKK/dl4fMPyBxV6rHMMxp3BzSQ5pDmlu0EawQVoXDmeOiq6aJ1VMIqjRtI0skPaGokaLSLHb4qj5RWS8xRMQGk3swBXHb3+c1sgxBShVgooh1tZL96b9E3kTrayX7036JvIuW9Hzfwn/KeC3327VL0UQ62sl+9N+ibyJ1tZL96b9E3kT0fN/Cf8p4JfbtUvRRDrayX7036JvIvrTZ0cnVj2sZUhz3kNa1sc1y4mwA7CGz5oYmE75TwS83aq8z54N/TvbXxDsvsycDc/uv8RqPMDiqjWvsrZLZlqGSCUXjkaWuHI7xzG0c1lTEmQX4ZqZaeT9zDYHc5u0OHIixXdcmrR08Hm7z0mZdbfxluUWMyhquYiKVYTzcVGM43SU74LMdoubK9wcDa4Ng06j/h4LpY0eHAZfimg2laQCcAoqisbqHyh/Km+4/yKN4uwNNgsxiofCXSXLWwOJIAtrILRYbvA8FGg2lKxnhkOICTqCyLHDEhR1EXYwvhWfF83Q04GkGl5MhIa1o3uIB3kDxUuJEbDaXvNAFiBVcdFY3UPlD+VN9x/kTqHyh/Km+4/wAir/TEj8Vu9Z6N2xVyisbqHyh/Km+4/wAidQ+UP5U33H+RPTEj8Vu9NG7Yq5RdjFGFZ8ITdDUAaWiHgxklrmne0kDeCPBcdWEOI2I0PYagrAiiIpFhHA02NDIKd8IdHYubO4gkG+sANNxu8RxUk6h8ofypvuP8iiRrSlYLyyJEAI1FZBjjiAq5RSrFmbiowZG2SofBZ7tFrYnuLibXJsWjUP8ARxUVUmDHhx2X4RqNoWJBGBRW5mMwb+oe6vlHZZdkAO9/ef4DUOZPBVthvIL8TVMVPH+55sTua3aXHkBcrVeSclsyLDHBELRxtDWjkN55naea5rlLaOgg83Yek/Pqb+ct63QWVNV+tVlnswb6XpxVxt9tAO3ba6Hf9J1/AlWavL2CUEEAg6iDsI4ELg5KafKR2xmavqNYUpzbwoscKV5tsXnCFa17iegktHMP6k6nW/qdfwvxXnOPhE4QrXxtB6B/tIT/AEJ/bfiDq/5xUWXrf6U9LbWvHnvH0KgYtK2DV5QjoYnTPcBE1pe527RAvdZYxhiV2LKuSodcBxsxp7kY2N/08yV067OLNXZMiyeb2Y6zn31viFtFh+B/ACiSpbDscyJfEiYuJoP6/lbIsS9gEWks0+DvVWjDpG2qJ7SSX2tHdZ4A3PMlVXmfwd6x1fTSNvT09nuvsfJ3W/8Ao8hzWi1V8qLRrSUYet3gPHctkFn7iiIi4dSURERFCM7GDvWqjLo23qILyR22uHeZ4gXHMBZtWyVnTPBg71cq+mjbanqLvbbYyTvN/wDQ5Hku45L2jSso89bfEeO9RozP3BRvB+JXYTq46htyGmz2jvxna3/RzAWp6TKEddE2ZjgYnND2u3aJF7rHyltDnFmocmS5PF7PdZr762RG+kwfE/glWluWOZ4siQ8HA0P9fwtcKJdwK85ycXnF9a57SegjvHCP6g63W/sdfwtwUURSnNxhE4vrWRuB6BntJj/QH9t+JOr/ALwV1+lIy2xrB57z9SteLirTzJ4N9EU5q5G+2nHYvtbDu+o6/gArNXljBEAAAANQA2AcAF6Xkk7NPm47oz9f0GoKe1t0URERRFkojnNwh63UTmtF6iO8kJ3k21s+Yavjbgsyubomx1HmtkLMOdDoPSdT+n/bpdu1rdL39Hle/jddzyVnHm9LHEDEdW0d/FRo7daii+1HSOr5GRxtLnvcGtA2lxNgF8VYOZHoPSQ6b/6aDugvs09/jo6Vl185HMvAfFArdFVHaKmiuzBeGG4So46dti4DSkcO/Idp/wAHIBdxEXjcWK6K8xHmpJqVYAUwRERa19RERERcPGmGG4to5Kd1g4jSjce5INh/w8iV3EWyFFdCeIjDQg1C+EVwWPKykdQSPjkaWvY4tcDtDgbEL4qwc93Qekj0P/00G9PbZp7vHR0bqvl7JJxzMQGRSKXhVV7hQ0X9a3SNhrPJaazZYQ9UaJrXC1RJaSY7wbamfKNXxvxVH5r+g9J036j9ul2L2t0vc0uV7eNlp5chyqnHi7LDAHE9ewd3BSIDdaIiLhlJREXl7xECSQANZJ2AcSURRPObi/1RonOabVEl44RvBtrf8o1/G3FZlc7SNzrPNSjOPi44vrXyNJ6Bns4R/QH91uJOv/nBRZerWHZ3MpYXh03YnwHd96qDFfeKL7UdW6gkZJGS17HBzSNocDcFSeuzdTUOTIsoG9nuu5ltbIjbRefifwQokrSFGhTDTcNQCQe0ZrAghatwXiduLaOOobYOI0ZGjuSDaP8ARyIXcWdMz+MfVyr6GR1qeosx19jJO67/AMnkeS0WvLbYs8yMyWD2TiOzZ3KbDfeCIiKnWxERERFw8aYnbhKjkqHWLgNGNp78h2D/AE8gV3FnTPBjH1jq+hjdenp7sbbY+TvO/wDI5Dmrix7PM9Mhh9kYns2d61xH3QoPWVbq+R8khLnvcXOJ2lxNyV8UUtoc3U1dkyXKAvZjrtZbW+IX0nj4H8Ar1KLGhS7RfN0EgDtOShAEqJtdom41HktNZssX+t1E1zjeojtHMN5NtT/mGv434LMilObjFxwhWskcT0D/AGcw/oT+63EHX/3iqu3LO57LG6Om3EeI7/vRZwn3StQIvLHiUAggg6wRsI4gr0vKVORVlnsxl6IpxSRu9tOO3ba2Hf8AUdXwBVhZWyozIsMk8ptHG0uceQ3Dmdg5rKmJMvPxNUy1En7nm4G5rdgaOQFgum5O2dzmPpnjos+p1bs/9WmM+gouYpXm2wgcX1rWOB6CO0kx/qDqbf8AsdXwvwUUUqwnnHqMGRujp2QWe7Sc6Vji4m1gLhw1D/TxXoE8I5gObL+0cq4U61EbSuK0vV5PjronQvaDE5pY5u7RItZZYxhhp2E6uSndchpuxx78Z2O/w8wVLOvjKH8ab6H+dRvF2OZsaGM1DIQ6O4a6BpBINtRJcbjf4niudsSzZ2QinSUuOzx16j58FuiPa4YKOrSWafGPrTRhsjr1EFo5L7XDuv8AECx5grNq7GF8VT4Qm6anI0tEsIkBLXNO5wBG8A+CtrYs7n8vcHtDEcO9a4b7pWsUWfOvjKH8ab6H+dOvjKH8ab6H+dcV6sT38d6k6Zq0Giz518ZQ/jTfQ/zp18ZQ/jTfQ/zp6sT38d6aZqszOxjH1Voy2N1qie8cdtrR3n+ANhzIWbV2MUYqnxfN01QRpBoYBGCGtaNzQSd5J8Vx12tj2dzCXuH2jieHco0R94rtYPw07FlXHTtuA43e4dyMbXf4OZC1PSZPjoYmwsaBE1oY1u7RAtZZgwjjmbBZkNOyEuksHOnaSQBfUCHCw3+A4KSdfGUP4030P86qbbs2dn4o0dLjcsdes+fFbIb2tGK4mcnCBwhWuY0HoJLyQn+pOtt/6nV8LcVFFKsWZx6jGcbY6hkFmO0muiY4OBtYi5cdR/wcFFV0UiI4gNbMe0M6Y161pdSuCvzMnjL0vTmkkd7aAdi+10O76Tq+BCs1ZJw3l5+GamKoj/cw3I3ObsLTyIuFqvJOVGZahjniN45GhzTyO48xsPNef8orO5tH0zB0X/Q69+f+KXBfUUVO588ZfqHtoIj2WWfORvf3WeA1nmRwVRrT9TmuydWPc99MHPeS5znSTXLibkntr5dUuS/dW/cm86spC35KTgNgtY7DPAYnWc1g6E5xqsyotNdUuS/dW/cm86dUuS/dW/cm86netcp7j9w4rHQOWZUWmuqXJfurfuTedOqXJfurfuTedPWuU9x+4cU0DlmVFojEeZyiq6aVtLCIqjRvG4PkPaGsA6TiLHZ4rPU0Jp3FrgQ5pLXB20EaiCFcWdakG0GuMKopqOfitb2Fma8IvpBIInNcWhwBBLXXs4A7DbXr2alobIGAMkYip4qiKlboSNDrdJNdp3tPb2g3Hglo2nDkA10RriDspxCMYX5LOqLRWX8AZIw7Ty1EtK3QjaXW6Sa7juaO3tJsPFZ5nkErnODQ0Ekhrb2aCdgvr1bNaWdacOfDnQ2uAG2nEo9hZmvmi9wwmocGtBLnENaG7STqAAWhcOZnKKkpom1UIlqNG8ji+Qdo6yBouAsNnglo2pBs9rTFqa6hn4Ixhfks7otNdUuS/dW/cm86dUuS/dW/cm86p/WuU9x+4cVs0DlmVFprqlyX7q37k3nTqlyX7q37k3nT1rlPcfuHFNA5ZlVuZjMZfp3uoJT2X3fATuf3meI1jmDxU+6pcl+6t+5N519abNdk6je17KYNewhzXNkmuHA3BHbUGft+SnIDoLmOxywGB1HNZNhOaaqVIiLh1JRERERERERUVnwwb6PmFbEPZzHRlt3ZePzD8g8Veq5+Xsix4hp5aeUdiRpaeIO5w5g2Ks7LnjJTDYurI9nnFYPbeFFkZWnmQxl6OmNFKfZTHSiv3ZeHzD8gcVXWXMjyYfqJKeUWfG4tPAjcRyIsfFfkilMDg5pLXNIILTYgjWCCvUZuWhz0sYZycMD9ioTSWmqtDPfjL0jMKKI+yhOlLbvS8PlH5J4KrF7llM7i5xLnOJJLjcknWSSv15DyPJiCojp4hd8jg0cAN5PIC58ElJaHIywhjJoxP3KOJcaqxsx+DfSExrZR7OE6MV+9Lx+Ufkjgr1XPyDkWPD1PFTxDsRtDRxJ3uPMm5XQXl1qTxnZh0XVkOzziprG3RRERFWLNERERERERERERERERERERERERVTnxwb+uiFdEPaRDRmt3otzvlP4PJUYtjTwNqWuY8BzXAtcHbCCLEELLePcKHCFZJDr6M9uInfGb218RrB+C9B5MWjpGGVecW5dmzu85KJGZQ3go6rzzHYN/QxGulHtJRow37sW93zH8DmquwFhQ4vrI4dfRjtykboxa+vidQHxWpIIG0zWsYA1rQGtDdgAFgAE5T2jo2CVYcXZ9mzv85pBZU3ivaIi8+UtERERERERERERERERERERERERERERFCc6+D/WmjLmNvUQXkjttcO8zxA/6Av6ikSsd8vGbFZmCvjhUUK/majB/qtRhz22qJ7SSX2tHdZ4A/wDSVNkRJqO+YjOivzJRooKBERFHX1ERERERERERER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8" name="Picture 10" descr="https://encrypted-tbn3.gstatic.com/images?q=tbn:ANd9GcR9lhUiN-BWSt8gSW_iED4xSGvqFlPm9272fZx4N5hiWX8K6rIc"/>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0" b="94403" l="9043" r="89894"/>
                    </a14:imgEffect>
                  </a14:imgLayer>
                </a14:imgProps>
              </a:ext>
            </a:extLst>
          </a:blip>
          <a:srcRect/>
          <a:stretch>
            <a:fillRect/>
          </a:stretch>
        </p:blipFill>
        <p:spPr bwMode="auto">
          <a:xfrm>
            <a:off x="3532075" y="160338"/>
            <a:ext cx="1371600" cy="1953253"/>
          </a:xfrm>
          <a:prstGeom prst="rect">
            <a:avLst/>
          </a:prstGeom>
          <a:noFill/>
        </p:spPr>
      </p:pic>
      <p:pic>
        <p:nvPicPr>
          <p:cNvPr id="7176" name="Picture 8" descr="https://encrypted-tbn0.gstatic.com/images?q=tbn:ANd9GcRzFknOkzxRA2__cAQH5MMuFxqsMBrUVhKnX26YfVLQCRvXyO2y"/>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100000" l="1250" r="100000"/>
                    </a14:imgEffect>
                  </a14:imgLayer>
                </a14:imgProps>
              </a:ext>
            </a:extLst>
          </a:blip>
          <a:srcRect/>
          <a:stretch>
            <a:fillRect/>
          </a:stretch>
        </p:blipFill>
        <p:spPr bwMode="auto">
          <a:xfrm>
            <a:off x="1593171" y="4867327"/>
            <a:ext cx="1295399" cy="1496186"/>
          </a:xfrm>
          <a:prstGeom prst="rect">
            <a:avLst/>
          </a:prstGeom>
          <a:noFill/>
        </p:spPr>
      </p:pic>
      <p:pic>
        <p:nvPicPr>
          <p:cNvPr id="7180" name="Picture 12" descr="http://media.tumblr.com/tumblr_lq4ofesr1Z1qb7ka4.jpg"/>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0" b="100000" l="0" r="89189">
                        <a14:foregroundMark x1="64093" y1="47860" x2="64093" y2="47860"/>
                      </a14:backgroundRemoval>
                    </a14:imgEffect>
                  </a14:imgLayer>
                </a14:imgProps>
              </a:ext>
            </a:extLst>
          </a:blip>
          <a:srcRect/>
          <a:stretch>
            <a:fillRect/>
          </a:stretch>
        </p:blipFill>
        <p:spPr bwMode="auto">
          <a:xfrm>
            <a:off x="6908781" y="5001485"/>
            <a:ext cx="1077576" cy="1066800"/>
          </a:xfrm>
          <a:prstGeom prst="rect">
            <a:avLst/>
          </a:prstGeom>
          <a:noFill/>
        </p:spPr>
      </p:pic>
      <p:pic>
        <p:nvPicPr>
          <p:cNvPr id="7182" name="Picture 14" descr="http://www.thatreligiousstudieswebsite.com/images_trsw/Sects/unitarian_universalism_chalice.jpg"/>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ackgroundRemoval t="0" b="100000" l="315" r="100000"/>
                    </a14:imgEffect>
                  </a14:imgLayer>
                </a14:imgProps>
              </a:ext>
            </a:extLst>
          </a:blip>
          <a:srcRect/>
          <a:stretch>
            <a:fillRect/>
          </a:stretch>
        </p:blipFill>
        <p:spPr bwMode="auto">
          <a:xfrm>
            <a:off x="6908781" y="915620"/>
            <a:ext cx="1690877" cy="1600199"/>
          </a:xfrm>
          <a:prstGeom prst="rect">
            <a:avLst/>
          </a:prstGeom>
          <a:noFill/>
        </p:spPr>
      </p:pic>
      <p:sp>
        <p:nvSpPr>
          <p:cNvPr id="2" name="Title 1"/>
          <p:cNvSpPr>
            <a:spLocks noGrp="1"/>
          </p:cNvSpPr>
          <p:nvPr>
            <p:ph type="title"/>
          </p:nvPr>
        </p:nvSpPr>
        <p:spPr>
          <a:xfrm>
            <a:off x="1790626" y="2415494"/>
            <a:ext cx="5715000" cy="2057400"/>
          </a:xfrm>
        </p:spPr>
        <p:txBody>
          <a:bodyPr>
            <a:noAutofit/>
          </a:bodyPr>
          <a:lstStyle/>
          <a:p>
            <a:pPr lvl="2" algn="ctr" rtl="0">
              <a:spcBef>
                <a:spcPct val="0"/>
              </a:spcBef>
            </a:pPr>
            <a:r>
              <a:rPr lang="en-US" sz="4400" b="1" dirty="0" smtClean="0">
                <a:solidFill>
                  <a:schemeClr val="bg1"/>
                </a:solidFill>
                <a:latin typeface="+mn-lt"/>
              </a:rPr>
              <a:t>RELIGIOUS REPRESENTATION</a:t>
            </a:r>
            <a:endParaRPr lang="en-US" sz="4400" dirty="0">
              <a:solidFill>
                <a:schemeClr val="bg1"/>
              </a:solidFill>
            </a:endParaRPr>
          </a:p>
        </p:txBody>
      </p:sp>
      <p:sp>
        <p:nvSpPr>
          <p:cNvPr id="7186" name="AutoShape 18" descr="a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96" name="Picture 28" descr="http://www.arlingtoncemetery.net/emblems.jpg"/>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1449" b="13038" l="53611" r="60278"/>
                    </a14:imgEffect>
                  </a14:imgLayer>
                </a14:imgProps>
              </a:ext>
            </a:extLst>
          </a:blip>
          <a:srcRect l="52778" r="38889" b="85513"/>
          <a:stretch>
            <a:fillRect/>
          </a:stretch>
        </p:blipFill>
        <p:spPr bwMode="auto">
          <a:xfrm>
            <a:off x="5251565" y="531935"/>
            <a:ext cx="965200" cy="1447800"/>
          </a:xfrm>
          <a:prstGeom prst="rect">
            <a:avLst/>
          </a:prstGeom>
          <a:noFill/>
        </p:spPr>
      </p:pic>
      <p:pic>
        <p:nvPicPr>
          <p:cNvPr id="7198" name="Picture 30" descr="http://www.arlingtoncemetery.net/emblems.jpg"/>
          <p:cNvPicPr>
            <a:picLocks noChangeAspect="1" noChangeArrowheads="1"/>
          </p:cNvPicPr>
          <p:nvPr/>
        </p:nvPicPr>
        <p:blipFill>
          <a:blip r:embed="rId13" cstate="print">
            <a:extLst>
              <a:ext uri="{BEBA8EAE-BF5A-486C-A8C5-ECC9F3942E4B}">
                <a14:imgProps xmlns:a14="http://schemas.microsoft.com/office/drawing/2010/main" xmlns="">
                  <a14:imgLayer r:embed="rId12">
                    <a14:imgEffect>
                      <a14:backgroundRemoval t="1449" b="13038" l="85694" r="93472"/>
                    </a14:imgEffect>
                  </a14:imgLayer>
                </a14:imgProps>
              </a:ext>
            </a:extLst>
          </a:blip>
          <a:srcRect l="84722" r="5556" b="85513"/>
          <a:stretch>
            <a:fillRect/>
          </a:stretch>
        </p:blipFill>
        <p:spPr bwMode="auto">
          <a:xfrm>
            <a:off x="326118" y="3473485"/>
            <a:ext cx="1066800" cy="1371600"/>
          </a:xfrm>
          <a:prstGeom prst="rect">
            <a:avLst/>
          </a:prstGeom>
          <a:noFill/>
        </p:spPr>
      </p:pic>
      <p:pic>
        <p:nvPicPr>
          <p:cNvPr id="7200" name="Picture 32" descr="http://www.arlingtoncemetery.net/emblems.jpg"/>
          <p:cNvPicPr>
            <a:picLocks noChangeAspect="1" noChangeArrowheads="1"/>
          </p:cNvPicPr>
          <p:nvPr/>
        </p:nvPicPr>
        <p:blipFill>
          <a:blip r:embed="rId14" cstate="print">
            <a:extLst>
              <a:ext uri="{BEBA8EAE-BF5A-486C-A8C5-ECC9F3942E4B}">
                <a14:imgProps xmlns:a14="http://schemas.microsoft.com/office/drawing/2010/main" xmlns="">
                  <a14:imgLayer r:embed="rId12">
                    <a14:imgEffect>
                      <a14:backgroundRemoval t="19191" b="29711" l="5085" r="12762"/>
                    </a14:imgEffect>
                  </a14:imgLayer>
                </a14:imgProps>
              </a:ext>
            </a:extLst>
          </a:blip>
          <a:srcRect l="4167" t="18843" r="86111" b="69795"/>
          <a:stretch>
            <a:fillRect/>
          </a:stretch>
        </p:blipFill>
        <p:spPr bwMode="auto">
          <a:xfrm>
            <a:off x="4903675" y="4800600"/>
            <a:ext cx="1752600" cy="1767328"/>
          </a:xfrm>
          <a:prstGeom prst="rect">
            <a:avLst/>
          </a:prstGeom>
          <a:noFill/>
        </p:spPr>
      </p:pic>
      <p:pic>
        <p:nvPicPr>
          <p:cNvPr id="7202" name="Picture 34" descr="http://www.arlingtoncemetery.net/emblems.jpg"/>
          <p:cNvPicPr>
            <a:picLocks noChangeAspect="1" noChangeArrowheads="1"/>
          </p:cNvPicPr>
          <p:nvPr/>
        </p:nvPicPr>
        <p:blipFill>
          <a:blip r:embed="rId15" cstate="print">
            <a:extLst>
              <a:ext uri="{BEBA8EAE-BF5A-486C-A8C5-ECC9F3942E4B}">
                <a14:imgProps xmlns:a14="http://schemas.microsoft.com/office/drawing/2010/main" xmlns="">
                  <a14:imgLayer r:embed="rId12">
                    <a14:imgEffect>
                      <a14:backgroundRemoval t="18844" b="29942" l="38086" r="44766"/>
                    </a14:imgEffect>
                  </a14:imgLayer>
                </a14:imgProps>
              </a:ext>
            </a:extLst>
          </a:blip>
          <a:srcRect l="37500" t="18438" r="54167" b="70148"/>
          <a:stretch>
            <a:fillRect/>
          </a:stretch>
        </p:blipFill>
        <p:spPr bwMode="auto">
          <a:xfrm>
            <a:off x="7694441" y="3242570"/>
            <a:ext cx="1418492" cy="1676400"/>
          </a:xfrm>
          <a:prstGeom prst="rect">
            <a:avLst/>
          </a:prstGeom>
          <a:noFill/>
        </p:spPr>
      </p:pic>
      <p:pic>
        <p:nvPicPr>
          <p:cNvPr id="7204" name="Picture 36" descr="http://www.arlingtoncemetery.net/emblems.jpg"/>
          <p:cNvPicPr>
            <a:picLocks noChangeAspect="1" noChangeArrowheads="1"/>
          </p:cNvPicPr>
          <p:nvPr/>
        </p:nvPicPr>
        <p:blipFill>
          <a:blip r:embed="rId16" cstate="print">
            <a:extLst>
              <a:ext uri="{BEBA8EAE-BF5A-486C-A8C5-ECC9F3942E4B}">
                <a14:imgProps xmlns:a14="http://schemas.microsoft.com/office/drawing/2010/main" xmlns="">
                  <a14:imgLayer r:embed="rId12">
                    <a14:imgEffect>
                      <a14:backgroundRemoval t="66936" b="76532" l="36889" r="45563"/>
                    </a14:imgEffect>
                  </a14:imgLayer>
                </a14:imgProps>
              </a:ext>
            </a:extLst>
          </a:blip>
          <a:srcRect l="36111" t="65996" r="54167" b="22736"/>
          <a:stretch>
            <a:fillRect/>
          </a:stretch>
        </p:blipFill>
        <p:spPr bwMode="auto">
          <a:xfrm>
            <a:off x="3379675" y="4839513"/>
            <a:ext cx="1524000" cy="1524000"/>
          </a:xfrm>
          <a:prstGeom prst="rect">
            <a:avLst/>
          </a:prstGeom>
          <a:noFill/>
        </p:spPr>
      </p:pic>
      <p:pic>
        <p:nvPicPr>
          <p:cNvPr id="3074" name="Picture 2"/>
          <p:cNvPicPr>
            <a:picLocks noChangeAspect="1" noChangeArrowheads="1"/>
          </p:cNvPicPr>
          <p:nvPr/>
        </p:nvPicPr>
        <p:blipFill>
          <a:blip r:embed="rId17" cstate="print">
            <a:extLst>
              <a:ext uri="{BEBA8EAE-BF5A-486C-A8C5-ECC9F3942E4B}">
                <a14:imgProps xmlns:a14="http://schemas.microsoft.com/office/drawing/2010/main" xmlns="">
                  <a14:imgLayer r:embed="rId18">
                    <a14:imgEffect>
                      <a14:backgroundRemoval t="0" b="99262" l="2422" r="99654"/>
                    </a14:imgEffect>
                  </a14:imgLayer>
                </a14:imgProps>
              </a:ext>
              <a:ext uri="{28A0092B-C50C-407E-A947-70E740481C1C}">
                <a14:useLocalDpi xmlns:a14="http://schemas.microsoft.com/office/drawing/2010/main" xmlns="" val="0"/>
              </a:ext>
            </a:extLst>
          </a:blip>
          <a:srcRect/>
          <a:stretch>
            <a:fillRect/>
          </a:stretch>
        </p:blipFill>
        <p:spPr bwMode="auto">
          <a:xfrm>
            <a:off x="63954" y="160338"/>
            <a:ext cx="2752725" cy="2581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946973"/>
            <a:chOff x="0" y="-1"/>
            <a:chExt cx="9144000" cy="6946973"/>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66594" r="72549" b="7790"/>
            <a:stretch>
              <a:fillRect/>
            </a:stretch>
          </p:blipFill>
          <p:spPr bwMode="auto">
            <a:xfrm>
              <a:off x="0" y="-1"/>
              <a:ext cx="9144000" cy="69469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8431" b="7790"/>
            <a:stretch>
              <a:fillRect/>
            </a:stretch>
          </p:blipFill>
          <p:spPr bwMode="auto">
            <a:xfrm>
              <a:off x="685800" y="0"/>
              <a:ext cx="7772400" cy="6914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7" name="Rectangle 6"/>
          <p:cNvSpPr/>
          <p:nvPr/>
        </p:nvSpPr>
        <p:spPr>
          <a:xfrm>
            <a:off x="0" y="0"/>
            <a:ext cx="9144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838200"/>
            <a:ext cx="6400800" cy="289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00200" y="2438400"/>
            <a:ext cx="5867400" cy="1446550"/>
          </a:xfrm>
          <a:prstGeom prst="rect">
            <a:avLst/>
          </a:prstGeom>
          <a:noFill/>
        </p:spPr>
        <p:txBody>
          <a:bodyPr wrap="square" rtlCol="0">
            <a:spAutoFit/>
          </a:bodyPr>
          <a:lstStyle/>
          <a:p>
            <a:pPr algn="ctr"/>
            <a:r>
              <a:rPr lang="en-US" sz="4400" b="1" dirty="0" smtClean="0">
                <a:solidFill>
                  <a:schemeClr val="bg1"/>
                </a:solidFill>
              </a:rPr>
              <a:t>ORGANIZATIONAL MEMBERSHIP</a:t>
            </a:r>
            <a:endParaRPr lang="en-US" sz="4400" b="1" dirty="0">
              <a:solidFill>
                <a:schemeClr val="bg1"/>
              </a:solidFill>
            </a:endParaRPr>
          </a:p>
        </p:txBody>
      </p:sp>
      <p:pic>
        <p:nvPicPr>
          <p:cNvPr id="21506" name="Picture 2" descr="http://4.bp.blogspot.com/-94W_xz35ADs/Tmp6oOw_EXI/AAAAAAAAAAU/79PEUO5ljUk/s300/Logo%2BMum.jpg"/>
          <p:cNvPicPr>
            <a:picLocks noChangeAspect="1" noChangeArrowheads="1"/>
          </p:cNvPicPr>
          <p:nvPr/>
        </p:nvPicPr>
        <p:blipFill>
          <a:blip r:embed="rId3" cstate="print"/>
          <a:srcRect/>
          <a:stretch>
            <a:fillRect/>
          </a:stretch>
        </p:blipFill>
        <p:spPr bwMode="auto">
          <a:xfrm>
            <a:off x="0" y="28719"/>
            <a:ext cx="2687376" cy="2409681"/>
          </a:xfrm>
          <a:prstGeom prst="rect">
            <a:avLst/>
          </a:prstGeom>
          <a:noFill/>
        </p:spPr>
      </p:pic>
      <p:pic>
        <p:nvPicPr>
          <p:cNvPr id="21508" name="Picture 4" descr="https://encrypted-tbn3.gstatic.com/images?q=tbn:ANd9GcQIDUK8XQYdpn4_OMSDYCO0ytDt9RDcI4w7YjPA3eYVpipyJgaU"/>
          <p:cNvPicPr>
            <a:picLocks noChangeAspect="1" noChangeArrowheads="1"/>
          </p:cNvPicPr>
          <p:nvPr/>
        </p:nvPicPr>
        <p:blipFill>
          <a:blip r:embed="rId4" cstate="print"/>
          <a:srcRect/>
          <a:stretch>
            <a:fillRect/>
          </a:stretch>
        </p:blipFill>
        <p:spPr bwMode="auto">
          <a:xfrm>
            <a:off x="543588" y="3391378"/>
            <a:ext cx="1600200" cy="1632206"/>
          </a:xfrm>
          <a:prstGeom prst="rect">
            <a:avLst/>
          </a:prstGeom>
          <a:noFill/>
        </p:spPr>
      </p:pic>
      <p:pic>
        <p:nvPicPr>
          <p:cNvPr id="21510" name="Picture 6" descr="http://www.madisonjewishdayschool.com/blog-images/bethisrael.jpg"/>
          <p:cNvPicPr>
            <a:picLocks noChangeAspect="1" noChangeArrowheads="1"/>
          </p:cNvPicPr>
          <p:nvPr/>
        </p:nvPicPr>
        <p:blipFill>
          <a:blip r:embed="rId5" cstate="print"/>
          <a:srcRect/>
          <a:stretch>
            <a:fillRect/>
          </a:stretch>
        </p:blipFill>
        <p:spPr bwMode="auto">
          <a:xfrm>
            <a:off x="2970818" y="268684"/>
            <a:ext cx="3568960" cy="1139031"/>
          </a:xfrm>
          <a:prstGeom prst="rect">
            <a:avLst/>
          </a:prstGeom>
          <a:noFill/>
        </p:spPr>
      </p:pic>
      <p:sp>
        <p:nvSpPr>
          <p:cNvPr id="21512" name="AutoShape 8" descr="data:image/jpeg;base64,/9j/4AAQSkZJRgABAQAAAQABAAD/2wCEAAkGBw8HBhUSBxQUFhQXGRgXEBIXFBgXFxkdFxoXGiAbIBsZHSgsGyAmGx8cLTMhMSkwLjEuFyM/ODUtNzQ5MCsBCgoKDg0OGxAQGywkICU3Ny8wLDA0LTQtLCwtKzAsLCwsLyw3LCwsLCwtLCwsLy0uLCwsLCwtLCwsLCwsLCwsLP/AABEIAMgAyAMBEQACEQEDEQH/xAAcAAEBAAMBAQEBAAAAAAAAAAAABwMFBgEECAL/xABCEAACAQICBAkICQQBBQAAAAAAAQIDBAURBgcSIRcxQVFTYXGx0hMUIjNSgZGiIzI0NkJyg5LCYnOhwfAVQ2OCw//EABoBAQADAQEBAAAAAAAAAAAAAAADBAUCAQb/xAAzEQEAAQIBCgYBAwUBAQAAAAAAAQIDEQQFEhMVITFSYYEyQUJRocEzcbHhIpHR8PEjFP/aAAwDAQACEQMRAD8AuIAAAAAAAACFa5fvh+lD+RYs8H0uafwd3CZkzTMwGYDMBmAzAZgVbUR6287KH/2K17iw88+jv9K0RMMAAAAAAAAAAAAAAAAAIVrl+9/6UP5FmzwfS5p/B3cIStQAAAAAABVtRHrbzsod9YrXvEws8+jv9K0RMMAAAAAAAAAAAAAAAAAIVrl+9/6UP5FmzwfS5p/B3cIStQAAAAAABVtRHrbzsod9YrXvEws8+jv9K0RMMAAAAAAAAAAAAAAAAAIVrl+9/wClD+RZs8H0uafwd3CErUAAAAAAAVrUVQnGF1Uknsy8lGMuRuPlG17lJfErXuLBzzVGNEee9ViJiAAAAAAAAAAAAAAAAABCtcv3v/Sh/Is2eD6XNP4O7hCVqAAAAAAbbRrAK+keJqjYrrqVMs4wj7T/ANLlOK64phXynKaLFGlV2j3fozBsLpYNhsKFksoQWS53zt9bZVmcZxfJXblVyua6uMvuPEYAAAAAAAAAAAAAAAAAQrXL97/0ofyLNng+lzT+Du4QlagAAAf1CDqTSppttpJJZtt8SSXGxM4PJmIjGVN0P1WTuUqukjcI/hoRfpv80vw9i39nLBVd9mLlWdYj+mz/AH/wq2HYbRwy2VPD4RpwX4YrL39ZBixK7lVc41TjL6w4AAAAAAAAAEXeuC9T9RQ+fxE+p6voNj2+afg4Yb3oKHz+Ianq92Nb5p+DhhvegofP4hqepsa3zT8HDDe9BQ+fxDU9TY1vmn4OGG96Ch8/iGp6mxrfNPwcMN70FD5/ENT1NjW+afg4Yb3oKHz+IanqbGt80/Bww3vQUPn8Q1PU2Nb5p+HH6U6Q1NJcT8vdRjGWyo5Rzy3Z87ZLRTowv5Nk0WKNCJxac6WQAB6lm93uQxeY4Lfqx0J/6Jb+cYpH6ea9CLXqo+J8vNxFWuvS4Pm84Zbrp0KPDHyoBGywAAAmum+savo9j8reyp0pxjGLbltZ5tZ5bmiWi3pRi18jzdTft6dUzDQ8MN70FD5/EdanqtbGt80/Bww3vQUPn8Q1PU2Nb5p+DhhvegofP4hqepsa3zT8HDDe9BQ+fxDU9TY1vmn4OGG96Ch8/iGp6mxrfNPw/u31u3lWvGLoUN7S/HyvL2hNnCMcXNWaLcRM6U/Cay+sydsxweB6AAAAAAAAAAACt6qdC3Rl55i8GpL7NTksmv8AyNP/AB73zFe5XjuhgZyy2Kv/ACtzu85+lAqYl5fGVb2bzcEp3MlxQT+rF/1See7mi+ohwZUW8KNOrz4df+NogiegAPG8lvA/MulOJLF9Iq9eH1Zzex+Vein8Ei5bjCl9jktvV2aaZao6WAAAAAZ7H7bT/PHvR5Vwlxc8EsMvrM9dRweB6AAAAAAAAAAGwwLFZYLisK9CMJSg81GazX/Os5qp0owQ37MXaJomcMXfy1qX2K1I0cJt6cKtRqEZbTnvlu3LJZe/Mh1WG+ZZWyrVuJrrq3QpWjeDLBMO2HLbqSbnXqvjqTfHJ/66kRSx793WVY8I8o9oYMC0ihjeLXNK0j6FBwj5XazU5S2tpJZcUcuPPlExMOruTzaopqq41eTb1bmFGrCNR5Sm2oLnyTb/AMI8QRTMxMx5PLi4VCUFlm5y2Yr3Nt+5JgppxxcRrZ0neD4Ura09bXTTfsw4m+18S7GSW6NKWlmzJdbXp1cI/dDi0+mAAAAAAz2P22n+ePejyrhLi54JYZfWZ66jg8D0AAAAAAAAAAAHc6nrDzvS5Tks1ShKfY3lFd7Ib07sGXnW5o2NH3UbWfpDLAdHcrZ5VazdOm+VLL0pe5f5aIqKcZZGb8ni9d38I3vh1L2nkNE5Tf8A3KsmuyKjDvTPbniS52rxv4e0fy2iU8S1hbUfVWtFxz5PKV8m127KWfu5zjyQbqMmw86p+IfBp1prR0cxWlHZdSpGFSWwnklKWyo7T5E1t9fFznVFE1JcjyKq/RM8I3fz9IzjuMVsdxKVe/ec5c25JLiSXMi1TTFMYPorFimzRoUteepgAAAAAM9j9tp/nj3o8q4S4ueCWGX1meuo4PA9AAAAAAAAAAABW9SEqNGzuZTnFVHKG1FtJqEU2nv5M5S+BWvY4sDPGlNVMYbvtzGtTSKGO48o2b2qVGLjGSe6Um85NdW5L3ElqnCMZXc2ZPNm3M1cZV3RmjDAdD6PnDSjTpKdR+7aZXnfLAyiqbt+cPOU8lrX8hhbWH2+VablKc5STinJtp5JZyeWS35cXKSxZlrRmmZr/rq3JtdXM7y5lUupOU5NucnxtssRGEYQ2aKKaI0aY3MQdAAAAAAAM9j9tp/nj3o8q4S4ueCWGX1meuo4PA9AAAAAAAAAAAA7RgAHSYlptfYjgMbSvJeTSSk0spSUeJN83eRxbiJxUreQ2qLusjj+zmyRdAAAAAAAAAGex+20/wA8e9HlXCXFzwSoL1P3rfr6Hz+Eh13Rk7Yt8snA9e9PQ+fwjXdHu2bfLJwPXvT0Pn8I13Q2zb5ZOB696eh8/hGu6G2bfLJwPXvT0Pn8I13Q2zb5ZOB696eh8/hGu6G2bfLJwPXvT0Pn8I13Q2zb5ZOB696eh8/hGu6G2bfLLjtKMBqaOYq7e6lGUlGMs455el2olor0oaGTZRF+jTiMGoOlgAAf1Spyq1FGkm5PcopZt9iXGJmIeTMRGMst5Z1bGtsXsJ05ZZ7M4uLyfLk0eRMTwc0V01xjTOLAeuwDotENEa+lcqqsZwj5LY2tvPft7WWWSfssjruaMqeVZZTk+GlEzi6PggvumofGfhONd0U9sW+WTggvumofGfhGu6G2LfLJwQX3TUPjPwjXdDbFvlk4IL7pqHxn4Rruhti3yycEF901D4z8I13Q2xb5ZOCC+6ah8Z+Ea7obYt8snBBfdNQ+M/CNd0NsW+WWS31SX1K4jJ1aG5p8c+R5+yJvYxhg5qzvbmJjRlZyBgAAAAAAAAEF1w/fWX9un3Ms2eD6bNP4O8ue0cwCvpHiHkcO2dpRcm5PJJI7rrinit5RlFFinSqYMYwmvgt+6OIx2Zrk400+Jp8qPaaoqjGHdm9Rdp0qJ3NvopoXd6TSztkoUs8pVpp7P/qvxM4ruRSr5Vl1uxunfPssuB6PWGheHOecU0vpbipltP38i6l/krzVNT569lF7Kq8P7RCRawtJlpZjUfMYvycE4Ud3pTcnveXXuyRPbp0Yxlu5Bk3/AM1udOd88ejTYjo5e4ZaKriFCpCD3KUlu38/N7zuK4mcIWbeVWrlWjTVjLVnSwq2oj1t52UO+sVr3iYWefR3+laImGAAAAAAAAAAAAAAAAAEG1w/fSX9un3MsWfC+mzT+Du7zVZoi8CsHcX2flq0V6HsQ40vzPc32JdsdyvSll5xyvXVaFPCPmWHGMDp6a6ZqUt9tarydafST2m3TT5o8r5N67PIq0Ye2r85LYmPVVvjpHv/AIdjimI2+j2EupdZQp01kopJdkYrn6jmImZwhRt2671ejG+ZSGpa4rrLvlUlHydun9HtZ+TiurpJdfcTRNNH6t2K8nyGnDjV8/wo2jGiNlolbbcfSqZZTrzXpb+SK37KfMt/aRVVTVLJyjK7uUThPD2TbWdphUxi6drRhOlSpyzlGacZza4m4viS5F15k1qjza+bcjptxrJnGZ9vJwRM1lW1EetvOyh31ite8TCzz6O/0rREwwAAAAAAAAAAAAAAAAAn97or/wBb1kyuLtfQ0Y0tzW6c8s1HsW5v3HcVYU4NKjKtVkmhTxnH+zuLylOtR2aEtjPc55ZtLq6+vkOGfTMROMwWNpTsbWNO1iowisor/nG+sFVU1TjLXYro5b4viMKuJbVRU19HRk/ok3+Jx5X28x7jglt5RXbpmmjdj5+b3GcajhMFTtacqtZr6K3pre0t2bfFCH9T3c2YiHlqzNzfM4R5zP8Au+Xz4TZ3EZu50knHbSbhSj6qhHLfvf1pZcc3ycWW/N+jq5XR4LUbvfzn+OiG6b41HH9Jatah9TdGnzuMdyfv/wBlq3ThD6bIrE2bMUzxaE7W1W1EetvOyh31ite8TCzz6O/0rREwwAAAAAAAAAAAAAAAAA8A9AAAPmuKito7UIOUpNLKKWcnyZvs5WHsRi4jWleStNFpK+qZTqtQpUYNpcacm3xzyXUlvW47txjU0s3W9K/GjG6OM/7wQ8tvpgCraiPW3nZQ76xWveJhZ59Hf6VoiYYAAAAAAAAAAAAAAAAAAAAABptKNIaGjeGOrevN71Sp5+lOXMv9vkPaYxnBPk+T1369Gn/j884/jVfH8QdbEZZye6KW6MV7MVyIt00xTGD6yxYos0aNDXHSYAq2oj1t52UO+sVr3iYWefR3+laImGAAAAAAAAAAAAAAAAAAAB43kBwelusy1wjOnheVerxNp/Rx7ZL63YubjRJTbmWlkubLl3fX/THyjeNYxcY3euriU3OT3LmS5kuRFimmKeD6GzYos06NEPgOkwAAq2oj1t52UO+sVr3iYWefR3+laImGAAAAAAAAAAAAAAAAAAD+ak1TpuVRpJLNt8SS5QRGO6EK080/q4/VlRw5uFss1ueUqvXLmX9PxLFFvzl9LkWb6bURXXvq/ZwxM1AAAAAVbUR6287KHfWK17xMLPPo7/StETDAAAAAAAAAAAAAAAAAAwJfrg0q82oKxsn6U1ncPmjyQ7ZcvUusltUYzjLZzXkmlOtq4Rw/VHyy+gAAAAAAq2oj1t52UO+sVr3iYWefR3+laImGAAAAAAAAAAAAAAAAAGk0v0hp6N4JKtVycvq0oP8AFN8S/wBvqR7TGM4LGS5PN+5FEd/0fnC8uql9dSqXUnKc25Tk+VsuRGEYPrqKKaKYpp4QwnrsAAAAACraiPW3nZQ76xWveJhZ59Hf6VoiYYAAAAAAAAAAAAAAAAAQzXNd1K2lSp1HnCnTj5OPInPfJ9ryXwRYsxuxfSZooiLM1ecy4ImaoAAAAAACraiPW3nZQ76xWveJhZ59Hf6VoiYYAAAAAAAAAAAAAAAAAQXXD99Jf26fcyzZ4Pps0/g7y4klaYAAAAAACraiPW3nZQ76xWveJhZ59Hf6VoiYYAAAAAAAAAAAAAAAAAQjW9SlPTSWwm/o6fEnzMsWp3Ppc1VRFjf7uK83n7Mv2sl0oaWnT7nm8/Zl+1jSg06fc83n7Mv2saUGnT7nm8/Zl+1jSg06fc83n7Mv2saUGnT7nm8/Zl+1jSg06fc83n7Mv2saUGnT7qnqLg4VrzbTW6hxrLlrFe9xYmeZidDDr9KyRMM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4" name="Picture 10" descr="https://lh6.googleusercontent.com/-kQJ4bjlupmI/T-FIRDXtmdE/AAAAAAAAACo/GqzeFE467a4/s250-c-k/ProfilePhotos"/>
          <p:cNvPicPr>
            <a:picLocks noChangeAspect="1" noChangeArrowheads="1"/>
          </p:cNvPicPr>
          <p:nvPr/>
        </p:nvPicPr>
        <p:blipFill>
          <a:blip r:embed="rId6" cstate="print"/>
          <a:srcRect/>
          <a:stretch>
            <a:fillRect/>
          </a:stretch>
        </p:blipFill>
        <p:spPr bwMode="auto">
          <a:xfrm>
            <a:off x="2606386" y="3919586"/>
            <a:ext cx="2381250" cy="2381250"/>
          </a:xfrm>
          <a:prstGeom prst="rect">
            <a:avLst/>
          </a:prstGeom>
          <a:noFill/>
        </p:spPr>
      </p:pic>
      <p:pic>
        <p:nvPicPr>
          <p:cNvPr id="21516" name="Picture 12" descr="http://profile.ak.fbcdn.net/hprofile-ak-prn1/161992_211681975118_1614637617_n.jpg"/>
          <p:cNvPicPr>
            <a:picLocks noChangeAspect="1" noChangeArrowheads="1"/>
          </p:cNvPicPr>
          <p:nvPr/>
        </p:nvPicPr>
        <p:blipFill>
          <a:blip r:embed="rId7" cstate="print"/>
          <a:srcRect/>
          <a:stretch>
            <a:fillRect/>
          </a:stretch>
        </p:blipFill>
        <p:spPr bwMode="auto">
          <a:xfrm>
            <a:off x="6934200" y="1013765"/>
            <a:ext cx="2045968" cy="1420811"/>
          </a:xfrm>
          <a:prstGeom prst="rect">
            <a:avLst/>
          </a:prstGeom>
          <a:noFill/>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524625" y="3877854"/>
            <a:ext cx="2571750" cy="2988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4200525" y="5165629"/>
            <a:ext cx="2047875" cy="1323439"/>
          </a:xfrm>
          <a:prstGeom prst="rect">
            <a:avLst/>
          </a:prstGeom>
          <a:solidFill>
            <a:schemeClr val="tx1"/>
          </a:solidFill>
          <a:ln>
            <a:noFill/>
          </a:ln>
        </p:spPr>
        <p:txBody>
          <a:bodyPr wrap="square" rtlCol="0">
            <a:spAutoFit/>
          </a:bodyPr>
          <a:lstStyle/>
          <a:p>
            <a:r>
              <a:rPr lang="en-US" sz="2000" b="1" dirty="0" smtClean="0">
                <a:solidFill>
                  <a:srgbClr val="CC0099"/>
                </a:solidFill>
              </a:rPr>
              <a:t>FUMC</a:t>
            </a:r>
          </a:p>
          <a:p>
            <a:r>
              <a:rPr lang="en-US" sz="2000" b="1" dirty="0" smtClean="0">
                <a:solidFill>
                  <a:srgbClr val="CC0099"/>
                </a:solidFill>
              </a:rPr>
              <a:t>Church and Society Mission Team</a:t>
            </a:r>
            <a:endParaRPr lang="en-US" sz="2000" b="1" dirty="0">
              <a:solidFill>
                <a:srgbClr val="CC00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
            <a:ext cx="9144000" cy="6946973"/>
            <a:chOff x="0" y="-1"/>
            <a:chExt cx="9144000" cy="6946973"/>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66594" r="72549" b="7790"/>
            <a:stretch>
              <a:fillRect/>
            </a:stretch>
          </p:blipFill>
          <p:spPr bwMode="auto">
            <a:xfrm>
              <a:off x="0" y="-1"/>
              <a:ext cx="9144000" cy="69469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8431" b="7790"/>
            <a:stretch>
              <a:fillRect/>
            </a:stretch>
          </p:blipFill>
          <p:spPr bwMode="auto">
            <a:xfrm>
              <a:off x="685800" y="0"/>
              <a:ext cx="7772400" cy="6914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9" name="Rectangle 8"/>
          <p:cNvSpPr/>
          <p:nvPr/>
        </p:nvSpPr>
        <p:spPr>
          <a:xfrm>
            <a:off x="0" y="0"/>
            <a:ext cx="9144000"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4400" dirty="0" smtClean="0">
                <a:solidFill>
                  <a:schemeClr val="bg1"/>
                </a:solidFill>
                <a:latin typeface="+mn-lt"/>
              </a:rPr>
              <a:t/>
            </a:r>
            <a:br>
              <a:rPr lang="en-US" sz="4400" dirty="0" smtClean="0">
                <a:solidFill>
                  <a:schemeClr val="bg1"/>
                </a:solidFill>
                <a:latin typeface="+mn-lt"/>
              </a:rPr>
            </a:br>
            <a:r>
              <a:rPr lang="en-US" sz="4400" dirty="0" smtClean="0">
                <a:solidFill>
                  <a:schemeClr val="bg1"/>
                </a:solidFill>
                <a:latin typeface="+mn-lt"/>
              </a:rPr>
              <a:t>OUTREACH</a:t>
            </a:r>
            <a:r>
              <a:rPr lang="en-US" sz="4400" dirty="0" smtClean="0">
                <a:solidFill>
                  <a:schemeClr val="bg1"/>
                </a:solidFill>
              </a:rPr>
              <a:t/>
            </a:r>
            <a:br>
              <a:rPr lang="en-US" sz="4400" dirty="0" smtClean="0">
                <a:solidFill>
                  <a:schemeClr val="bg1"/>
                </a:solidFill>
              </a:rPr>
            </a:br>
            <a:endParaRPr lang="en-US" sz="4400" dirty="0"/>
          </a:p>
        </p:txBody>
      </p:sp>
      <p:sp>
        <p:nvSpPr>
          <p:cNvPr id="3" name="Content Placeholder 2"/>
          <p:cNvSpPr>
            <a:spLocks noGrp="1"/>
          </p:cNvSpPr>
          <p:nvPr>
            <p:ph idx="1"/>
          </p:nvPr>
        </p:nvSpPr>
        <p:spPr/>
        <p:txBody>
          <a:bodyPr>
            <a:normAutofit/>
          </a:bodyPr>
          <a:lstStyle/>
          <a:p>
            <a:pPr lvl="2"/>
            <a:endParaRPr lang="en-US" sz="2400" dirty="0" smtClean="0"/>
          </a:p>
          <a:p>
            <a:pPr lvl="2"/>
            <a:r>
              <a:rPr lang="en-US" sz="2400" b="1" dirty="0" smtClean="0">
                <a:solidFill>
                  <a:schemeClr val="bg1"/>
                </a:solidFill>
              </a:rPr>
              <a:t>Facebook page </a:t>
            </a:r>
          </a:p>
          <a:p>
            <a:pPr lvl="3"/>
            <a:r>
              <a:rPr lang="en-US" b="1" dirty="0" smtClean="0">
                <a:solidFill>
                  <a:schemeClr val="accent2">
                    <a:lumMod val="50000"/>
                  </a:schemeClr>
                </a:solidFill>
              </a:rPr>
              <a:t>www.facebook.com/WisconsinFaithVoicesForJustice </a:t>
            </a:r>
          </a:p>
          <a:p>
            <a:pPr lvl="2"/>
            <a:r>
              <a:rPr lang="en-US" sz="2400" b="1" dirty="0" smtClean="0">
                <a:solidFill>
                  <a:schemeClr val="bg1"/>
                </a:solidFill>
              </a:rPr>
              <a:t>Website</a:t>
            </a:r>
          </a:p>
          <a:p>
            <a:pPr lvl="3"/>
            <a:r>
              <a:rPr lang="en-US" b="1" dirty="0" smtClean="0">
                <a:solidFill>
                  <a:schemeClr val="accent1">
                    <a:lumMod val="75000"/>
                  </a:schemeClr>
                </a:solidFill>
              </a:rPr>
              <a:t>www.wisconsinfaithvoicesforjustice.org </a:t>
            </a:r>
          </a:p>
          <a:p>
            <a:pPr lvl="2"/>
            <a:r>
              <a:rPr lang="en-US" sz="2400" b="1" dirty="0" smtClean="0">
                <a:solidFill>
                  <a:schemeClr val="bg1"/>
                </a:solidFill>
              </a:rPr>
              <a:t>‘Discuss’ listserv</a:t>
            </a:r>
          </a:p>
          <a:p>
            <a:pPr lvl="3"/>
            <a:r>
              <a:rPr lang="en-US" b="1" dirty="0" smtClean="0">
                <a:solidFill>
                  <a:schemeClr val="accent1">
                    <a:lumMod val="75000"/>
                  </a:schemeClr>
                </a:solidFill>
              </a:rPr>
              <a:t>discuss@wisfaithvoices.org</a:t>
            </a:r>
          </a:p>
          <a:p>
            <a:pPr lvl="2"/>
            <a:r>
              <a:rPr lang="en-US" sz="2400" b="1" dirty="0" smtClean="0">
                <a:solidFill>
                  <a:schemeClr val="bg1"/>
                </a:solidFill>
              </a:rPr>
              <a:t>Action alert emails on </a:t>
            </a:r>
            <a:r>
              <a:rPr lang="en-US" sz="2400" b="1" dirty="0" err="1" smtClean="0">
                <a:solidFill>
                  <a:schemeClr val="bg1"/>
                </a:solidFill>
              </a:rPr>
              <a:t>BadgerCare</a:t>
            </a:r>
            <a:r>
              <a:rPr lang="en-US" sz="2400" b="1" dirty="0" smtClean="0">
                <a:solidFill>
                  <a:schemeClr val="bg1"/>
                </a:solidFill>
              </a:rPr>
              <a:t>/Medicaid expansion; school voucher proposal; Farm Bill; </a:t>
            </a:r>
            <a:r>
              <a:rPr lang="en-US" sz="2400" b="1" dirty="0" err="1" smtClean="0">
                <a:solidFill>
                  <a:schemeClr val="bg1"/>
                </a:solidFill>
              </a:rPr>
              <a:t>FoodShare</a:t>
            </a:r>
            <a:r>
              <a:rPr lang="en-US" sz="2400" b="1" dirty="0" smtClean="0">
                <a:solidFill>
                  <a:schemeClr val="bg1"/>
                </a:solidFill>
              </a:rPr>
              <a:t> </a:t>
            </a:r>
          </a:p>
          <a:p>
            <a:pPr>
              <a:buNone/>
            </a:pPr>
            <a:endParaRPr lang="en-US" b="1" dirty="0"/>
          </a:p>
        </p:txBody>
      </p:sp>
      <p:pic>
        <p:nvPicPr>
          <p:cNvPr id="2050" name="Picture 2"/>
          <p:cNvPicPr>
            <a:picLocks noChangeAspect="1" noChangeArrowheads="1"/>
          </p:cNvPicPr>
          <p:nvPr/>
        </p:nvPicPr>
        <p:blipFill rotWithShape="1">
          <a:blip r:embed="rId3" cstate="print">
            <a:duotone>
              <a:prstClr val="black"/>
              <a:schemeClr val="accent5">
                <a:tint val="45000"/>
                <a:satMod val="400000"/>
              </a:schemeClr>
            </a:duotone>
            <a:extLst>
              <a:ext uri="{28A0092B-C50C-407E-A947-70E740481C1C}">
                <a14:useLocalDpi xmlns:a14="http://schemas.microsoft.com/office/drawing/2010/main" xmlns="" val="0"/>
              </a:ext>
            </a:extLst>
          </a:blip>
          <a:srcRect t="5031" b="5402"/>
          <a:stretch/>
        </p:blipFill>
        <p:spPr bwMode="auto">
          <a:xfrm>
            <a:off x="7010400" y="221673"/>
            <a:ext cx="1941171" cy="22929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
            <a:ext cx="9144000" cy="6946973"/>
            <a:chOff x="0" y="-1"/>
            <a:chExt cx="9144000" cy="6946973"/>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66594" r="72549" b="7790"/>
            <a:stretch>
              <a:fillRect/>
            </a:stretch>
          </p:blipFill>
          <p:spPr bwMode="auto">
            <a:xfrm>
              <a:off x="0" y="-1"/>
              <a:ext cx="9144000" cy="69469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8431" b="7790"/>
            <a:stretch>
              <a:fillRect/>
            </a:stretch>
          </p:blipFill>
          <p:spPr bwMode="auto">
            <a:xfrm>
              <a:off x="685800" y="0"/>
              <a:ext cx="7772400" cy="6914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9" name="Rectangle 8"/>
          <p:cNvSpPr/>
          <p:nvPr/>
        </p:nvSpPr>
        <p:spPr>
          <a:xfrm>
            <a:off x="0" y="0"/>
            <a:ext cx="9144000"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38400" y="609600"/>
            <a:ext cx="6400800" cy="1143000"/>
          </a:xfrm>
        </p:spPr>
        <p:txBody>
          <a:bodyPr>
            <a:noAutofit/>
          </a:bodyPr>
          <a:lstStyle/>
          <a:p>
            <a:r>
              <a:rPr lang="en-US" sz="4400" dirty="0" smtClean="0">
                <a:solidFill>
                  <a:schemeClr val="bg1"/>
                </a:solidFill>
                <a:latin typeface="+mn-lt"/>
              </a:rPr>
              <a:t/>
            </a:r>
            <a:br>
              <a:rPr lang="en-US" sz="4400" dirty="0" smtClean="0">
                <a:solidFill>
                  <a:schemeClr val="bg1"/>
                </a:solidFill>
                <a:latin typeface="+mn-lt"/>
              </a:rPr>
            </a:br>
            <a:r>
              <a:rPr lang="en-US" sz="4400" dirty="0" smtClean="0">
                <a:solidFill>
                  <a:schemeClr val="bg1"/>
                </a:solidFill>
                <a:latin typeface="+mn-lt"/>
              </a:rPr>
              <a:t>HEALTH CARE </a:t>
            </a:r>
            <a:br>
              <a:rPr lang="en-US" sz="4400" dirty="0" smtClean="0">
                <a:solidFill>
                  <a:schemeClr val="bg1"/>
                </a:solidFill>
                <a:latin typeface="+mn-lt"/>
              </a:rPr>
            </a:br>
            <a:r>
              <a:rPr lang="en-US" sz="4400" dirty="0" smtClean="0">
                <a:solidFill>
                  <a:schemeClr val="bg1"/>
                </a:solidFill>
                <a:latin typeface="+mn-lt"/>
              </a:rPr>
              <a:t>REFORM</a:t>
            </a:r>
            <a:r>
              <a:rPr lang="en-US" sz="4400" dirty="0" smtClean="0">
                <a:solidFill>
                  <a:schemeClr val="bg1"/>
                </a:solidFill>
              </a:rPr>
              <a:t/>
            </a:r>
            <a:br>
              <a:rPr lang="en-US" sz="4400" dirty="0" smtClean="0">
                <a:solidFill>
                  <a:schemeClr val="bg1"/>
                </a:solidFill>
              </a:rPr>
            </a:br>
            <a:endParaRPr lang="en-US" sz="4400" b="0" dirty="0"/>
          </a:p>
        </p:txBody>
      </p:sp>
      <p:pic>
        <p:nvPicPr>
          <p:cNvPr id="1026" name="Picture 2" descr="C:\Program Files\Microsoft Office\MEDIA\CAGCAT10\j0186002.wmf"/>
          <p:cNvPicPr>
            <a:picLocks noChangeAspect="1" noChangeArrowheads="1"/>
          </p:cNvPicPr>
          <p:nvPr/>
        </p:nvPicPr>
        <p:blipFill>
          <a:blip r:embed="rId3" cstate="print">
            <a:lum bright="-40000" contrast="40000"/>
          </a:blip>
          <a:srcRect/>
          <a:stretch>
            <a:fillRect/>
          </a:stretch>
        </p:blipFill>
        <p:spPr bwMode="auto">
          <a:xfrm>
            <a:off x="228600" y="152400"/>
            <a:ext cx="2754086" cy="2514600"/>
          </a:xfrm>
          <a:prstGeom prst="rect">
            <a:avLst/>
          </a:prstGeom>
          <a:noFill/>
        </p:spPr>
      </p:pic>
      <p:pic>
        <p:nvPicPr>
          <p:cNvPr id="5122" name="Picture 2" descr="https://encrypted-tbn3.gstatic.com/images?q=tbn:ANd9GcRVlN1GvlZ3_EQs8LZkcuvJcpd9PWfn0e3XjCdyJJVpEvMPI9IWxQ"/>
          <p:cNvPicPr>
            <a:picLocks noChangeAspect="1" noChangeArrowheads="1"/>
          </p:cNvPicPr>
          <p:nvPr/>
        </p:nvPicPr>
        <p:blipFill>
          <a:blip r:embed="rId4" cstate="print"/>
          <a:srcRect/>
          <a:stretch>
            <a:fillRect/>
          </a:stretch>
        </p:blipFill>
        <p:spPr bwMode="auto">
          <a:xfrm>
            <a:off x="4038600" y="4648200"/>
            <a:ext cx="4762500" cy="962025"/>
          </a:xfrm>
          <a:prstGeom prst="rect">
            <a:avLst/>
          </a:prstGeom>
          <a:noFill/>
        </p:spPr>
      </p:pic>
      <p:pic>
        <p:nvPicPr>
          <p:cNvPr id="5124" name="Picture 4" descr="https://encrypted-tbn0.gstatic.com/images?q=tbn:ANd9GcQrw74Io_7wR2R1_ZWx6BeZEdZiSMyK0xutdzItjM7b7lvZD0YL"/>
          <p:cNvPicPr>
            <a:picLocks noChangeAspect="1" noChangeArrowheads="1"/>
          </p:cNvPicPr>
          <p:nvPr/>
        </p:nvPicPr>
        <p:blipFill>
          <a:blip r:embed="rId5" cstate="print"/>
          <a:srcRect/>
          <a:stretch>
            <a:fillRect/>
          </a:stretch>
        </p:blipFill>
        <p:spPr bwMode="auto">
          <a:xfrm>
            <a:off x="3581400" y="2209800"/>
            <a:ext cx="4855882" cy="990600"/>
          </a:xfrm>
          <a:prstGeom prst="rect">
            <a:avLst/>
          </a:prstGeom>
          <a:noFill/>
        </p:spPr>
      </p:pic>
      <p:sp>
        <p:nvSpPr>
          <p:cNvPr id="13" name="TextBox 12"/>
          <p:cNvSpPr txBox="1"/>
          <p:nvPr/>
        </p:nvSpPr>
        <p:spPr>
          <a:xfrm>
            <a:off x="304800" y="3429000"/>
            <a:ext cx="6705600" cy="2092881"/>
          </a:xfrm>
          <a:prstGeom prst="rect">
            <a:avLst/>
          </a:prstGeom>
          <a:noFill/>
        </p:spPr>
        <p:txBody>
          <a:bodyPr wrap="square" rtlCol="0">
            <a:spAutoFit/>
          </a:bodyPr>
          <a:lstStyle/>
          <a:p>
            <a:r>
              <a:rPr lang="en-US" sz="2800" b="1" dirty="0" smtClean="0">
                <a:solidFill>
                  <a:schemeClr val="bg1"/>
                </a:solidFill>
              </a:rPr>
              <a:t>Overview of the Governor’s </a:t>
            </a:r>
            <a:r>
              <a:rPr lang="en-US" sz="2800" b="1" dirty="0" err="1" smtClean="0">
                <a:solidFill>
                  <a:schemeClr val="bg1"/>
                </a:solidFill>
              </a:rPr>
              <a:t>BadgerCare</a:t>
            </a:r>
            <a:r>
              <a:rPr lang="en-US" sz="2800" b="1" dirty="0" smtClean="0">
                <a:solidFill>
                  <a:schemeClr val="bg1"/>
                </a:solidFill>
              </a:rPr>
              <a:t> Proposal and Tax-Saving Alternatives</a:t>
            </a:r>
          </a:p>
          <a:p>
            <a:r>
              <a:rPr lang="en-US" sz="2800" b="1" dirty="0" smtClean="0">
                <a:solidFill>
                  <a:schemeClr val="bg1"/>
                </a:solidFill>
              </a:rPr>
              <a:t>(April 2013)</a:t>
            </a:r>
          </a:p>
          <a:p>
            <a:endParaRPr lang="en-US" dirty="0"/>
          </a:p>
        </p:txBody>
      </p:sp>
      <p:sp>
        <p:nvSpPr>
          <p:cNvPr id="14" name="TextBox 13"/>
          <p:cNvSpPr txBox="1"/>
          <p:nvPr/>
        </p:nvSpPr>
        <p:spPr>
          <a:xfrm>
            <a:off x="2209800" y="5791200"/>
            <a:ext cx="4953000" cy="523220"/>
          </a:xfrm>
          <a:prstGeom prst="rect">
            <a:avLst/>
          </a:prstGeom>
          <a:noFill/>
        </p:spPr>
        <p:txBody>
          <a:bodyPr wrap="square" rtlCol="0">
            <a:spAutoFit/>
          </a:bodyPr>
          <a:lstStyle/>
          <a:p>
            <a:pPr algn="ctr"/>
            <a:r>
              <a:rPr lang="en-US" sz="2800" b="1" dirty="0" smtClean="0">
                <a:solidFill>
                  <a:schemeClr val="bg1"/>
                </a:solidFill>
              </a:rPr>
              <a:t>Affordable Care Act Petition</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
            <a:ext cx="9144000" cy="6946973"/>
            <a:chOff x="0" y="-1"/>
            <a:chExt cx="9144000" cy="6946973"/>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66594" r="72549" b="7790"/>
            <a:stretch>
              <a:fillRect/>
            </a:stretch>
          </p:blipFill>
          <p:spPr bwMode="auto">
            <a:xfrm>
              <a:off x="0" y="-1"/>
              <a:ext cx="9144000" cy="69469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8431" b="7790"/>
            <a:stretch>
              <a:fillRect/>
            </a:stretch>
          </p:blipFill>
          <p:spPr bwMode="auto">
            <a:xfrm>
              <a:off x="685800" y="0"/>
              <a:ext cx="7772400" cy="6914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9" name="Rectangle 8"/>
          <p:cNvSpPr/>
          <p:nvPr/>
        </p:nvSpPr>
        <p:spPr>
          <a:xfrm>
            <a:off x="0" y="0"/>
            <a:ext cx="9144000"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228600"/>
            <a:ext cx="8229600" cy="2438400"/>
          </a:xfrm>
        </p:spPr>
        <p:txBody>
          <a:bodyPr>
            <a:noAutofit/>
          </a:bodyPr>
          <a:lstStyle/>
          <a:p>
            <a:pPr lvl="1" algn="ctr" rtl="0">
              <a:spcBef>
                <a:spcPct val="0"/>
              </a:spcBef>
            </a:pPr>
            <a:r>
              <a:rPr lang="en-US" sz="4400" b="1" dirty="0" smtClean="0">
                <a:latin typeface="+mn-lt"/>
              </a:rPr>
              <a:t>HUNGER AND FOOD INSECURITY</a:t>
            </a:r>
            <a:r>
              <a:rPr lang="en-US" sz="4400" b="1" dirty="0" smtClean="0"/>
              <a:t/>
            </a:r>
            <a:br>
              <a:rPr lang="en-US" sz="4400" b="1" dirty="0" smtClean="0"/>
            </a:br>
            <a:endParaRPr lang="en-US" sz="4400" b="1" dirty="0"/>
          </a:p>
        </p:txBody>
      </p:sp>
      <p:sp>
        <p:nvSpPr>
          <p:cNvPr id="3" name="Content Placeholder 2"/>
          <p:cNvSpPr>
            <a:spLocks noGrp="1"/>
          </p:cNvSpPr>
          <p:nvPr>
            <p:ph idx="1"/>
          </p:nvPr>
        </p:nvSpPr>
        <p:spPr>
          <a:xfrm>
            <a:off x="0" y="1371600"/>
            <a:ext cx="9144000" cy="1219200"/>
          </a:xfrm>
        </p:spPr>
        <p:txBody>
          <a:bodyPr>
            <a:normAutofit/>
          </a:bodyPr>
          <a:lstStyle/>
          <a:p>
            <a:endParaRPr lang="en-US" dirty="0" smtClean="0"/>
          </a:p>
          <a:p>
            <a:pPr lvl="2"/>
            <a:r>
              <a:rPr lang="en-US" sz="2400" b="1" dirty="0" smtClean="0">
                <a:solidFill>
                  <a:schemeClr val="bg1"/>
                </a:solidFill>
              </a:rPr>
              <a:t>Launched Food Stamp Challenge Lent/Passover 2013</a:t>
            </a:r>
          </a:p>
        </p:txBody>
      </p:sp>
      <p:pic>
        <p:nvPicPr>
          <p:cNvPr id="2050" name="Picture 2" descr="C:\Program Files\Microsoft Office\MEDIA\CAGCAT10\j0212661.wmf"/>
          <p:cNvPicPr>
            <a:picLocks noChangeAspect="1" noChangeArrowheads="1"/>
          </p:cNvPicPr>
          <p:nvPr/>
        </p:nvPicPr>
        <p:blipFill>
          <a:blip r:embed="rId3" cstate="print">
            <a:lum bright="-20000" contrast="40000"/>
          </a:blip>
          <a:srcRect/>
          <a:stretch>
            <a:fillRect/>
          </a:stretch>
        </p:blipFill>
        <p:spPr bwMode="auto">
          <a:xfrm>
            <a:off x="0" y="0"/>
            <a:ext cx="1782166" cy="1811426"/>
          </a:xfrm>
          <a:prstGeom prst="rect">
            <a:avLst/>
          </a:prstGeom>
          <a:noFill/>
        </p:spPr>
      </p:pic>
      <p:pic>
        <p:nvPicPr>
          <p:cNvPr id="5122" name="Picture 2" descr="http://3.bp.blogspot.com/-ewxD-T4cJ94/T7JW2PvjO6I/AAAAAAAAAEk/7mWGvEw-8sg/s1600/FeedingAmericaWM_10_Poster.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Lst>
          </a:blip>
          <a:srcRect b="6878"/>
          <a:stretch>
            <a:fillRect/>
          </a:stretch>
        </p:blipFill>
        <p:spPr bwMode="auto">
          <a:xfrm>
            <a:off x="1143000" y="2514600"/>
            <a:ext cx="6838517" cy="4114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946973"/>
            <a:chOff x="0" y="-1"/>
            <a:chExt cx="9144000" cy="6946973"/>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66594" r="72549" b="7790"/>
            <a:stretch>
              <a:fillRect/>
            </a:stretch>
          </p:blipFill>
          <p:spPr bwMode="auto">
            <a:xfrm>
              <a:off x="0" y="-1"/>
              <a:ext cx="9144000" cy="69469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8431" b="7790"/>
            <a:stretch>
              <a:fillRect/>
            </a:stretch>
          </p:blipFill>
          <p:spPr bwMode="auto">
            <a:xfrm>
              <a:off x="685800" y="0"/>
              <a:ext cx="7772400" cy="6914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7" name="Rectangle 6"/>
          <p:cNvSpPr/>
          <p:nvPr/>
        </p:nvSpPr>
        <p:spPr>
          <a:xfrm>
            <a:off x="0" y="0"/>
            <a:ext cx="9144000"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3400" y="457200"/>
            <a:ext cx="8077199" cy="5791201"/>
            <a:chOff x="228601" y="381000"/>
            <a:chExt cx="8077199" cy="5791201"/>
          </a:xfrm>
        </p:grpSpPr>
        <p:pic>
          <p:nvPicPr>
            <p:cNvPr id="23554" name="Picture 2" descr="http://frac.org/wp-content/themes/frac/images/sitewide/logo.gif"/>
            <p:cNvPicPr>
              <a:picLocks noChangeAspect="1" noChangeArrowheads="1"/>
            </p:cNvPicPr>
            <p:nvPr/>
          </p:nvPicPr>
          <p:blipFill>
            <a:blip r:embed="rId3" cstate="print"/>
            <a:srcRect/>
            <a:stretch>
              <a:fillRect/>
            </a:stretch>
          </p:blipFill>
          <p:spPr bwMode="auto">
            <a:xfrm>
              <a:off x="228601" y="533400"/>
              <a:ext cx="4191000" cy="2111255"/>
            </a:xfrm>
            <a:prstGeom prst="rect">
              <a:avLst/>
            </a:prstGeom>
            <a:noFill/>
          </p:spPr>
        </p:pic>
        <p:pic>
          <p:nvPicPr>
            <p:cNvPr id="23556" name="Picture 4" descr="https://encrypted-tbn1.gstatic.com/images?q=tbn:ANd9GcQ7CZerE7sPZ1JjAbPHAcmJ3HTJ9qpY595177Q2Gm2LoZSKZY8W"/>
            <p:cNvPicPr>
              <a:picLocks noChangeAspect="1" noChangeArrowheads="1"/>
            </p:cNvPicPr>
            <p:nvPr/>
          </p:nvPicPr>
          <p:blipFill>
            <a:blip r:embed="rId4" cstate="print"/>
            <a:srcRect/>
            <a:stretch>
              <a:fillRect/>
            </a:stretch>
          </p:blipFill>
          <p:spPr bwMode="auto">
            <a:xfrm>
              <a:off x="304800" y="2590800"/>
              <a:ext cx="4200525" cy="3360420"/>
            </a:xfrm>
            <a:prstGeom prst="rect">
              <a:avLst/>
            </a:prstGeom>
            <a:noFill/>
          </p:spPr>
        </p:pic>
        <p:pic>
          <p:nvPicPr>
            <p:cNvPr id="23558" name="Picture 6" descr="https://encrypted-tbn0.gstatic.com/images?q=tbn:ANd9GcSJzvPq82Sb4H2SDByyRtj-hOX4Fpx_NlxzK6Kb5H0a2sZqGpMd"/>
            <p:cNvPicPr>
              <a:picLocks noChangeAspect="1" noChangeArrowheads="1"/>
            </p:cNvPicPr>
            <p:nvPr/>
          </p:nvPicPr>
          <p:blipFill>
            <a:blip r:embed="rId5" cstate="print"/>
            <a:srcRect/>
            <a:stretch>
              <a:fillRect/>
            </a:stretch>
          </p:blipFill>
          <p:spPr bwMode="auto">
            <a:xfrm>
              <a:off x="4495800" y="3200400"/>
              <a:ext cx="3810000" cy="2971801"/>
            </a:xfrm>
            <a:prstGeom prst="rect">
              <a:avLst/>
            </a:prstGeom>
            <a:noFill/>
          </p:spPr>
        </p:pic>
        <p:pic>
          <p:nvPicPr>
            <p:cNvPr id="23560" name="Picture 8" descr="https://encrypted-tbn2.gstatic.com/images?q=tbn:ANd9GcTrk0EJniQLVgGYxSqZcdbs1piB3DmsGDRDdbGmGWLLqd2OhlSYA10GfqHt"/>
            <p:cNvPicPr>
              <a:picLocks noChangeAspect="1" noChangeArrowheads="1"/>
            </p:cNvPicPr>
            <p:nvPr/>
          </p:nvPicPr>
          <p:blipFill>
            <a:blip r:embed="rId6" cstate="print"/>
            <a:srcRect/>
            <a:stretch>
              <a:fillRect/>
            </a:stretch>
          </p:blipFill>
          <p:spPr bwMode="auto">
            <a:xfrm>
              <a:off x="4419600" y="381000"/>
              <a:ext cx="2895600" cy="2895600"/>
            </a:xfrm>
            <a:prstGeom prst="rect">
              <a:avLst/>
            </a:prstGeom>
            <a:noFill/>
          </p:spPr>
        </p:pic>
        <p:pic>
          <p:nvPicPr>
            <p:cNvPr id="12" name="Picture 2" descr="C:\Program Files\Microsoft Office\MEDIA\CAGCAT10\j0212661.wmf"/>
            <p:cNvPicPr>
              <a:picLocks noChangeAspect="1" noChangeArrowheads="1"/>
            </p:cNvPicPr>
            <p:nvPr/>
          </p:nvPicPr>
          <p:blipFill>
            <a:blip r:embed="rId7" cstate="print">
              <a:lum bright="-20000" contrast="40000"/>
            </a:blip>
            <a:srcRect/>
            <a:stretch>
              <a:fillRect/>
            </a:stretch>
          </p:blipFill>
          <p:spPr bwMode="auto">
            <a:xfrm>
              <a:off x="3124200" y="2209800"/>
              <a:ext cx="1782166" cy="1811426"/>
            </a:xfrm>
            <a:prstGeom prst="rect">
              <a:avLst/>
            </a:prstGeom>
            <a:noFill/>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1"/>
            <a:ext cx="9144000" cy="6946973"/>
            <a:chOff x="0" y="-1"/>
            <a:chExt cx="9144000" cy="6946973"/>
          </a:xfrm>
        </p:grpSpPr>
        <p:pic>
          <p:nvPicPr>
            <p:cNvPr id="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66594" r="72549" b="7790"/>
            <a:stretch>
              <a:fillRect/>
            </a:stretch>
          </p:blipFill>
          <p:spPr bwMode="auto">
            <a:xfrm>
              <a:off x="0" y="-1"/>
              <a:ext cx="9144000" cy="69469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8431" b="7790"/>
            <a:stretch>
              <a:fillRect/>
            </a:stretch>
          </p:blipFill>
          <p:spPr bwMode="auto">
            <a:xfrm>
              <a:off x="685800" y="0"/>
              <a:ext cx="7772400" cy="6914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8" name="Rectangle 27"/>
          <p:cNvSpPr/>
          <p:nvPr/>
        </p:nvSpPr>
        <p:spPr>
          <a:xfrm>
            <a:off x="0" y="0"/>
            <a:ext cx="9144000"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04800" y="304800"/>
            <a:ext cx="4876800" cy="646331"/>
          </a:xfrm>
          <a:prstGeom prst="rect">
            <a:avLst/>
          </a:prstGeom>
          <a:noFill/>
        </p:spPr>
        <p:txBody>
          <a:bodyPr wrap="square" rtlCol="0">
            <a:spAutoFit/>
          </a:bodyPr>
          <a:lstStyle/>
          <a:p>
            <a:r>
              <a:rPr lang="en-US" b="1" dirty="0" smtClean="0">
                <a:solidFill>
                  <a:schemeClr val="bg1"/>
                </a:solidFill>
              </a:rPr>
              <a:t>Creating barriers to </a:t>
            </a:r>
            <a:r>
              <a:rPr lang="en-US" b="1" dirty="0" err="1" smtClean="0">
                <a:solidFill>
                  <a:schemeClr val="bg1"/>
                </a:solidFill>
              </a:rPr>
              <a:t>FoodShare</a:t>
            </a:r>
            <a:r>
              <a:rPr lang="en-US" b="1" dirty="0" smtClean="0">
                <a:solidFill>
                  <a:schemeClr val="bg1"/>
                </a:solidFill>
              </a:rPr>
              <a:t> destabilizes lives.</a:t>
            </a:r>
            <a:endParaRPr lang="en-US" dirty="0" smtClean="0">
              <a:solidFill>
                <a:schemeClr val="bg1"/>
              </a:solidFill>
            </a:endParaRPr>
          </a:p>
        </p:txBody>
      </p:sp>
      <p:sp>
        <p:nvSpPr>
          <p:cNvPr id="34" name="TextBox 33"/>
          <p:cNvSpPr txBox="1"/>
          <p:nvPr/>
        </p:nvSpPr>
        <p:spPr>
          <a:xfrm>
            <a:off x="304800" y="990600"/>
            <a:ext cx="5029200" cy="1384995"/>
          </a:xfrm>
          <a:prstGeom prst="rect">
            <a:avLst/>
          </a:prstGeom>
          <a:noFill/>
        </p:spPr>
        <p:txBody>
          <a:bodyPr wrap="square" rtlCol="0">
            <a:spAutoFit/>
          </a:bodyPr>
          <a:lstStyle/>
          <a:p>
            <a:r>
              <a:rPr lang="en-US" sz="1200" dirty="0" smtClean="0">
                <a:solidFill>
                  <a:schemeClr val="bg1"/>
                </a:solidFill>
              </a:rPr>
              <a:t> “I’ve lived in states that had work requirements for food stamp benefits. While the idea of requiring work training time may be well meaning, in reality they never seem to be able to match talents to the right training. I spent half days sitting in an office waiting to answer a phone that never rang. It actually impeded my progress because I couldn’t go out to look for work during that time.”                                             - Jacquelyn</a:t>
            </a:r>
          </a:p>
        </p:txBody>
      </p:sp>
      <p:sp>
        <p:nvSpPr>
          <p:cNvPr id="35" name="TextBox 34"/>
          <p:cNvSpPr txBox="1"/>
          <p:nvPr/>
        </p:nvSpPr>
        <p:spPr>
          <a:xfrm>
            <a:off x="381000" y="2438400"/>
            <a:ext cx="4724400" cy="4154984"/>
          </a:xfrm>
          <a:prstGeom prst="rect">
            <a:avLst/>
          </a:prstGeom>
          <a:noFill/>
        </p:spPr>
        <p:txBody>
          <a:bodyPr wrap="square" rtlCol="0">
            <a:spAutoFit/>
          </a:bodyPr>
          <a:lstStyle/>
          <a:p>
            <a:r>
              <a:rPr lang="en-US" sz="1100" b="1" dirty="0" smtClean="0">
                <a:solidFill>
                  <a:schemeClr val="bg1"/>
                </a:solidFill>
              </a:rPr>
              <a:t>The Reality: </a:t>
            </a:r>
            <a:endParaRPr lang="en-US" sz="1100" dirty="0" smtClean="0">
              <a:solidFill>
                <a:schemeClr val="bg1"/>
              </a:solidFill>
            </a:endParaRPr>
          </a:p>
          <a:p>
            <a:r>
              <a:rPr lang="en-US" sz="1100" b="1" dirty="0" smtClean="0">
                <a:solidFill>
                  <a:schemeClr val="bg1"/>
                </a:solidFill>
              </a:rPr>
              <a:t> </a:t>
            </a:r>
            <a:endParaRPr lang="en-US" sz="1100" dirty="0" smtClean="0">
              <a:solidFill>
                <a:schemeClr val="bg1"/>
              </a:solidFill>
            </a:endParaRPr>
          </a:p>
          <a:p>
            <a:r>
              <a:rPr lang="en-US" sz="1100" dirty="0" smtClean="0">
                <a:solidFill>
                  <a:schemeClr val="bg1"/>
                </a:solidFill>
              </a:rPr>
              <a:t>Most available jobs pay minimum or low-wages and do not offer benefits. Many are part-time. Requiring work or training for </a:t>
            </a:r>
            <a:r>
              <a:rPr lang="en-US" sz="1100" dirty="0" err="1" smtClean="0">
                <a:solidFill>
                  <a:schemeClr val="bg1"/>
                </a:solidFill>
              </a:rPr>
              <a:t>FoodShare</a:t>
            </a:r>
            <a:r>
              <a:rPr lang="en-US" sz="1100" dirty="0" smtClean="0">
                <a:solidFill>
                  <a:schemeClr val="bg1"/>
                </a:solidFill>
              </a:rPr>
              <a:t> benefits may create a worse situation for a family than before.</a:t>
            </a:r>
          </a:p>
          <a:p>
            <a:r>
              <a:rPr lang="en-US" sz="1100" dirty="0" smtClean="0">
                <a:solidFill>
                  <a:schemeClr val="bg1"/>
                </a:solidFill>
              </a:rPr>
              <a:t> </a:t>
            </a:r>
          </a:p>
          <a:p>
            <a:pPr lvl="0"/>
            <a:r>
              <a:rPr lang="en-US" sz="1100" b="1" dirty="0" smtClean="0">
                <a:solidFill>
                  <a:schemeClr val="bg1"/>
                </a:solidFill>
              </a:rPr>
              <a:t>No health insurance?</a:t>
            </a:r>
            <a:r>
              <a:rPr lang="en-US" sz="1100" dirty="0" smtClean="0">
                <a:solidFill>
                  <a:schemeClr val="bg1"/>
                </a:solidFill>
              </a:rPr>
              <a:t> Some people require costly medications to keep them healthy and able to work. </a:t>
            </a:r>
          </a:p>
          <a:p>
            <a:pPr lvl="0"/>
            <a:r>
              <a:rPr lang="en-US" sz="1100" b="1" dirty="0" smtClean="0">
                <a:solidFill>
                  <a:schemeClr val="bg1"/>
                </a:solidFill>
              </a:rPr>
              <a:t>Can’t afford a car, or don’t drive?</a:t>
            </a:r>
            <a:r>
              <a:rPr lang="en-US" sz="1100" dirty="0" smtClean="0">
                <a:solidFill>
                  <a:schemeClr val="bg1"/>
                </a:solidFill>
              </a:rPr>
              <a:t> Public transportation doesn’t always run at job or training sites, or stops before shifts end.</a:t>
            </a:r>
          </a:p>
          <a:p>
            <a:pPr lvl="0"/>
            <a:r>
              <a:rPr lang="en-US" sz="1100" b="1" dirty="0" smtClean="0">
                <a:solidFill>
                  <a:schemeClr val="bg1"/>
                </a:solidFill>
              </a:rPr>
              <a:t>Have children?</a:t>
            </a:r>
            <a:r>
              <a:rPr lang="en-US" sz="1100" dirty="0" smtClean="0">
                <a:solidFill>
                  <a:schemeClr val="bg1"/>
                </a:solidFill>
              </a:rPr>
              <a:t> Single parents, nearly 2/3 of those living in poverty in Wisconsin, need childcare in order to attend classes or work. Parents need to miss work or training when children get sick. </a:t>
            </a:r>
          </a:p>
          <a:p>
            <a:pPr lvl="0"/>
            <a:r>
              <a:rPr lang="en-US" sz="1100" b="1" dirty="0" smtClean="0">
                <a:solidFill>
                  <a:schemeClr val="bg1"/>
                </a:solidFill>
              </a:rPr>
              <a:t>Get sick?</a:t>
            </a:r>
            <a:r>
              <a:rPr lang="en-US" sz="1100" dirty="0" smtClean="0">
                <a:solidFill>
                  <a:schemeClr val="bg1"/>
                </a:solidFill>
              </a:rPr>
              <a:t> No paid leave means your take-home is reduced or you risk losing your job. </a:t>
            </a:r>
          </a:p>
          <a:p>
            <a:r>
              <a:rPr lang="en-US" sz="1100" dirty="0" smtClean="0">
                <a:solidFill>
                  <a:schemeClr val="bg1"/>
                </a:solidFill>
              </a:rPr>
              <a:t> </a:t>
            </a:r>
          </a:p>
          <a:p>
            <a:r>
              <a:rPr lang="en-US" sz="1100" b="1" dirty="0" smtClean="0">
                <a:solidFill>
                  <a:schemeClr val="bg1"/>
                </a:solidFill>
              </a:rPr>
              <a:t>Many things can destabilize someone’s life:</a:t>
            </a:r>
            <a:endParaRPr lang="en-US" sz="1100" dirty="0" smtClean="0">
              <a:solidFill>
                <a:schemeClr val="bg1"/>
              </a:solidFill>
            </a:endParaRPr>
          </a:p>
          <a:p>
            <a:pPr lvl="0"/>
            <a:r>
              <a:rPr lang="en-US" sz="1100" dirty="0" smtClean="0">
                <a:solidFill>
                  <a:schemeClr val="bg1"/>
                </a:solidFill>
              </a:rPr>
              <a:t>Your car (or anything) breaks down</a:t>
            </a:r>
          </a:p>
          <a:p>
            <a:pPr lvl="0"/>
            <a:r>
              <a:rPr lang="en-US" sz="1100" dirty="0" smtClean="0">
                <a:solidFill>
                  <a:schemeClr val="bg1"/>
                </a:solidFill>
              </a:rPr>
              <a:t>You need to pay for medication</a:t>
            </a:r>
          </a:p>
          <a:p>
            <a:pPr lvl="0"/>
            <a:r>
              <a:rPr lang="en-US" sz="1100" dirty="0" smtClean="0">
                <a:solidFill>
                  <a:schemeClr val="bg1"/>
                </a:solidFill>
              </a:rPr>
              <a:t>Your shoes wear out</a:t>
            </a:r>
          </a:p>
          <a:p>
            <a:pPr lvl="0"/>
            <a:r>
              <a:rPr lang="en-US" sz="1100" dirty="0" smtClean="0">
                <a:solidFill>
                  <a:schemeClr val="bg1"/>
                </a:solidFill>
              </a:rPr>
              <a:t>You take time off for a family emergency </a:t>
            </a:r>
          </a:p>
          <a:p>
            <a:pPr lvl="0"/>
            <a:r>
              <a:rPr lang="en-US" sz="1100" dirty="0" smtClean="0">
                <a:solidFill>
                  <a:schemeClr val="bg1"/>
                </a:solidFill>
              </a:rPr>
              <a:t>You need new glasses</a:t>
            </a:r>
          </a:p>
          <a:p>
            <a:pPr lvl="0"/>
            <a:r>
              <a:rPr lang="en-US" sz="1100" dirty="0" smtClean="0">
                <a:solidFill>
                  <a:schemeClr val="bg1"/>
                </a:solidFill>
              </a:rPr>
              <a:t>The bus is late</a:t>
            </a:r>
          </a:p>
          <a:p>
            <a:endParaRPr lang="en-US" sz="1100" dirty="0">
              <a:solidFill>
                <a:schemeClr val="bg1"/>
              </a:solidFill>
            </a:endParaRPr>
          </a:p>
        </p:txBody>
      </p:sp>
      <p:pic>
        <p:nvPicPr>
          <p:cNvPr id="1063" name="Picture 1"/>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0" b="100000" l="0" r="96970"/>
                    </a14:imgEffect>
                  </a14:imgLayer>
                </a14:imgProps>
              </a:ext>
            </a:extLst>
          </a:blip>
          <a:srcRect l="22897"/>
          <a:stretch/>
        </p:blipFill>
        <p:spPr bwMode="auto">
          <a:xfrm>
            <a:off x="5859061" y="349971"/>
            <a:ext cx="985084" cy="1281257"/>
          </a:xfrm>
          <a:prstGeom prst="rect">
            <a:avLst/>
          </a:prstGeom>
          <a:noFill/>
          <a:ln w="9525">
            <a:noFill/>
            <a:miter lim="800000"/>
            <a:headEnd/>
            <a:tailEnd/>
          </a:ln>
        </p:spPr>
      </p:pic>
      <p:sp>
        <p:nvSpPr>
          <p:cNvPr id="49" name="TextBox 48"/>
          <p:cNvSpPr txBox="1"/>
          <p:nvPr/>
        </p:nvSpPr>
        <p:spPr>
          <a:xfrm>
            <a:off x="5029200" y="1676400"/>
            <a:ext cx="3505200" cy="738664"/>
          </a:xfrm>
          <a:prstGeom prst="rect">
            <a:avLst/>
          </a:prstGeom>
          <a:noFill/>
        </p:spPr>
        <p:txBody>
          <a:bodyPr wrap="square" rtlCol="0">
            <a:spAutoFit/>
          </a:bodyPr>
          <a:lstStyle/>
          <a:p>
            <a:pPr algn="ctr"/>
            <a:r>
              <a:rPr lang="en-US" sz="1050" b="1" dirty="0" smtClean="0">
                <a:solidFill>
                  <a:schemeClr val="bg1"/>
                </a:solidFill>
              </a:rPr>
              <a:t>What we need:</a:t>
            </a:r>
            <a:endParaRPr lang="en-US" sz="1050" dirty="0" smtClean="0">
              <a:solidFill>
                <a:schemeClr val="bg1"/>
              </a:solidFill>
            </a:endParaRPr>
          </a:p>
          <a:p>
            <a:pPr algn="ctr"/>
            <a:r>
              <a:rPr lang="en-US" sz="1050" b="1" dirty="0" smtClean="0">
                <a:solidFill>
                  <a:schemeClr val="bg1"/>
                </a:solidFill>
              </a:rPr>
              <a:t>LIVING WAGE JOBS </a:t>
            </a:r>
            <a:r>
              <a:rPr lang="en-US" sz="1050" b="1" dirty="0" smtClean="0">
                <a:solidFill>
                  <a:schemeClr val="bg1"/>
                </a:solidFill>
                <a:sym typeface="Wingdings"/>
              </a:rPr>
              <a:t></a:t>
            </a:r>
            <a:r>
              <a:rPr lang="en-US" sz="1050" b="1" dirty="0" smtClean="0">
                <a:solidFill>
                  <a:schemeClr val="bg1"/>
                </a:solidFill>
              </a:rPr>
              <a:t> PUBLIC TRANSPORTATION  </a:t>
            </a:r>
            <a:r>
              <a:rPr lang="en-US" sz="1050" b="1" dirty="0" smtClean="0">
                <a:solidFill>
                  <a:schemeClr val="bg1"/>
                </a:solidFill>
                <a:sym typeface="Wingdings"/>
              </a:rPr>
              <a:t></a:t>
            </a:r>
            <a:r>
              <a:rPr lang="en-US" sz="1050" b="1" dirty="0" smtClean="0">
                <a:solidFill>
                  <a:schemeClr val="bg1"/>
                </a:solidFill>
              </a:rPr>
              <a:t> PAID SICK LEAVE </a:t>
            </a:r>
            <a:r>
              <a:rPr lang="en-US" sz="1050" b="1" dirty="0" smtClean="0">
                <a:solidFill>
                  <a:schemeClr val="bg1"/>
                </a:solidFill>
                <a:sym typeface="Wingdings"/>
              </a:rPr>
              <a:t></a:t>
            </a:r>
            <a:r>
              <a:rPr lang="en-US" sz="1050" b="1" dirty="0" smtClean="0">
                <a:solidFill>
                  <a:schemeClr val="bg1"/>
                </a:solidFill>
              </a:rPr>
              <a:t> CHILD CARE </a:t>
            </a:r>
            <a:r>
              <a:rPr lang="en-US" sz="1050" b="1" dirty="0" smtClean="0">
                <a:solidFill>
                  <a:schemeClr val="bg1"/>
                </a:solidFill>
                <a:sym typeface="Wingdings"/>
              </a:rPr>
              <a:t></a:t>
            </a:r>
            <a:r>
              <a:rPr lang="en-US" sz="1050" b="1" dirty="0" smtClean="0">
                <a:solidFill>
                  <a:schemeClr val="bg1"/>
                </a:solidFill>
              </a:rPr>
              <a:t> HEALTH CARE </a:t>
            </a:r>
            <a:r>
              <a:rPr lang="en-US" sz="1050" b="1" dirty="0" smtClean="0">
                <a:solidFill>
                  <a:schemeClr val="bg1"/>
                </a:solidFill>
                <a:sym typeface="Wingdings"/>
              </a:rPr>
              <a:t></a:t>
            </a:r>
            <a:r>
              <a:rPr lang="en-US" sz="1050" b="1" dirty="0" smtClean="0">
                <a:solidFill>
                  <a:schemeClr val="bg1"/>
                </a:solidFill>
              </a:rPr>
              <a:t> ENOUGH TO EAT</a:t>
            </a:r>
            <a:endParaRPr lang="en-US" sz="1050" dirty="0" smtClean="0">
              <a:solidFill>
                <a:schemeClr val="bg1"/>
              </a:solidFill>
            </a:endParaRPr>
          </a:p>
        </p:txBody>
      </p:sp>
      <p:sp>
        <p:nvSpPr>
          <p:cNvPr id="50" name="TextBox 49"/>
          <p:cNvSpPr txBox="1"/>
          <p:nvPr/>
        </p:nvSpPr>
        <p:spPr>
          <a:xfrm>
            <a:off x="5257800" y="2438400"/>
            <a:ext cx="3200400" cy="577081"/>
          </a:xfrm>
          <a:prstGeom prst="rect">
            <a:avLst/>
          </a:prstGeom>
          <a:noFill/>
        </p:spPr>
        <p:txBody>
          <a:bodyPr wrap="square" rtlCol="0">
            <a:spAutoFit/>
          </a:bodyPr>
          <a:lstStyle/>
          <a:p>
            <a:pPr algn="ctr"/>
            <a:r>
              <a:rPr lang="en-US" sz="1050" b="1" dirty="0" smtClean="0">
                <a:solidFill>
                  <a:schemeClr val="bg1"/>
                </a:solidFill>
              </a:rPr>
              <a:t>Close to half of </a:t>
            </a:r>
            <a:r>
              <a:rPr lang="en-US" sz="1050" b="1" dirty="0" err="1" smtClean="0">
                <a:solidFill>
                  <a:schemeClr val="bg1"/>
                </a:solidFill>
              </a:rPr>
              <a:t>FoodShare</a:t>
            </a:r>
            <a:r>
              <a:rPr lang="en-US" sz="1050" b="1" dirty="0" smtClean="0">
                <a:solidFill>
                  <a:schemeClr val="bg1"/>
                </a:solidFill>
              </a:rPr>
              <a:t> recipients </a:t>
            </a:r>
            <a:endParaRPr lang="en-US" sz="1050" dirty="0" smtClean="0">
              <a:solidFill>
                <a:schemeClr val="bg1"/>
              </a:solidFill>
            </a:endParaRPr>
          </a:p>
          <a:p>
            <a:pPr algn="ctr"/>
            <a:r>
              <a:rPr lang="en-US" sz="1050" b="1" dirty="0" smtClean="0">
                <a:solidFill>
                  <a:schemeClr val="bg1"/>
                </a:solidFill>
              </a:rPr>
              <a:t>are ALREADY working.</a:t>
            </a:r>
            <a:endParaRPr lang="en-US" sz="1050" dirty="0" smtClean="0">
              <a:solidFill>
                <a:schemeClr val="bg1"/>
              </a:solidFill>
            </a:endParaRPr>
          </a:p>
          <a:p>
            <a:pPr algn="ctr"/>
            <a:endParaRPr lang="en-US" sz="1050" dirty="0">
              <a:solidFill>
                <a:schemeClr val="bg1"/>
              </a:solidFill>
            </a:endParaRPr>
          </a:p>
        </p:txBody>
      </p:sp>
      <p:sp>
        <p:nvSpPr>
          <p:cNvPr id="51" name="TextBox 50"/>
          <p:cNvSpPr txBox="1"/>
          <p:nvPr/>
        </p:nvSpPr>
        <p:spPr>
          <a:xfrm>
            <a:off x="5257800" y="2819400"/>
            <a:ext cx="3352800" cy="1223412"/>
          </a:xfrm>
          <a:prstGeom prst="rect">
            <a:avLst/>
          </a:prstGeom>
          <a:noFill/>
        </p:spPr>
        <p:txBody>
          <a:bodyPr wrap="square" rtlCol="0">
            <a:spAutoFit/>
          </a:bodyPr>
          <a:lstStyle/>
          <a:p>
            <a:r>
              <a:rPr lang="en-US" sz="1050" b="1" dirty="0" smtClean="0">
                <a:solidFill>
                  <a:schemeClr val="bg1"/>
                </a:solidFill>
              </a:rPr>
              <a:t>Ellen works 40 hours a week at $9.50/hour.</a:t>
            </a:r>
            <a:r>
              <a:rPr lang="en-US" sz="1050" dirty="0" smtClean="0">
                <a:solidFill>
                  <a:schemeClr val="bg1"/>
                </a:solidFill>
              </a:rPr>
              <a:t> </a:t>
            </a:r>
          </a:p>
          <a:p>
            <a:r>
              <a:rPr lang="en-US" sz="1050" b="1" dirty="0" smtClean="0">
                <a:solidFill>
                  <a:schemeClr val="bg1"/>
                </a:solidFill>
              </a:rPr>
              <a:t> </a:t>
            </a:r>
            <a:endParaRPr lang="en-US" sz="1050" dirty="0" smtClean="0">
              <a:solidFill>
                <a:schemeClr val="bg1"/>
              </a:solidFill>
            </a:endParaRPr>
          </a:p>
          <a:p>
            <a:r>
              <a:rPr lang="en-US" sz="1050" b="1" dirty="0" smtClean="0">
                <a:solidFill>
                  <a:schemeClr val="bg1"/>
                </a:solidFill>
              </a:rPr>
              <a:t>INCOME:</a:t>
            </a:r>
            <a:endParaRPr lang="en-US" sz="1050" dirty="0" smtClean="0">
              <a:solidFill>
                <a:schemeClr val="bg1"/>
              </a:solidFill>
            </a:endParaRPr>
          </a:p>
          <a:p>
            <a:r>
              <a:rPr lang="en-US" sz="1050" dirty="0" smtClean="0">
                <a:solidFill>
                  <a:schemeClr val="bg1"/>
                </a:solidFill>
              </a:rPr>
              <a:t>Monthly gross income	$1520</a:t>
            </a:r>
          </a:p>
          <a:p>
            <a:r>
              <a:rPr lang="en-US" sz="1050" dirty="0" smtClean="0">
                <a:solidFill>
                  <a:schemeClr val="bg1"/>
                </a:solidFill>
              </a:rPr>
              <a:t>Withholding taxes	</a:t>
            </a:r>
            <a:r>
              <a:rPr lang="en-US" sz="1050" u="sng" dirty="0" smtClean="0">
                <a:solidFill>
                  <a:schemeClr val="bg1"/>
                </a:solidFill>
              </a:rPr>
              <a:t>-304</a:t>
            </a:r>
            <a:endParaRPr lang="en-US" sz="1050" dirty="0" smtClean="0">
              <a:solidFill>
                <a:schemeClr val="bg1"/>
              </a:solidFill>
            </a:endParaRPr>
          </a:p>
          <a:p>
            <a:r>
              <a:rPr lang="en-US" sz="1050" dirty="0" smtClean="0">
                <a:solidFill>
                  <a:schemeClr val="bg1"/>
                </a:solidFill>
              </a:rPr>
              <a:t> </a:t>
            </a:r>
          </a:p>
          <a:p>
            <a:r>
              <a:rPr lang="en-US" sz="1050" b="1" dirty="0" smtClean="0">
                <a:solidFill>
                  <a:schemeClr val="bg1"/>
                </a:solidFill>
              </a:rPr>
              <a:t>Total available for the month:		$1216</a:t>
            </a:r>
            <a:endParaRPr lang="en-US" sz="1050" dirty="0" smtClean="0">
              <a:solidFill>
                <a:schemeClr val="bg1"/>
              </a:solidFill>
            </a:endParaRPr>
          </a:p>
        </p:txBody>
      </p:sp>
      <p:pic>
        <p:nvPicPr>
          <p:cNvPr id="52" name="Picture 2" descr="C:\Program Files\Microsoft Office\MEDIA\CAGCAT10\j0212661.wmf"/>
          <p:cNvPicPr>
            <a:picLocks noChangeAspect="1" noChangeArrowheads="1"/>
          </p:cNvPicPr>
          <p:nvPr/>
        </p:nvPicPr>
        <p:blipFill>
          <a:blip r:embed="rId5" cstate="print">
            <a:lum bright="-20000" contrast="40000"/>
          </a:blip>
          <a:srcRect/>
          <a:stretch>
            <a:fillRect/>
          </a:stretch>
        </p:blipFill>
        <p:spPr bwMode="auto">
          <a:xfrm>
            <a:off x="7162800" y="0"/>
            <a:ext cx="1782166" cy="1811426"/>
          </a:xfrm>
          <a:prstGeom prst="rect">
            <a:avLst/>
          </a:prstGeom>
          <a:noFill/>
        </p:spPr>
      </p:pic>
      <p:pic>
        <p:nvPicPr>
          <p:cNvPr id="1062" name="Picture 4"/>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0" b="95679" l="0" r="100000"/>
                    </a14:imgEffect>
                  </a14:imgLayer>
                </a14:imgProps>
              </a:ext>
            </a:extLst>
          </a:blip>
          <a:srcRect/>
          <a:stretch>
            <a:fillRect/>
          </a:stretch>
        </p:blipFill>
        <p:spPr bwMode="auto">
          <a:xfrm>
            <a:off x="5286086" y="901988"/>
            <a:ext cx="748146" cy="849811"/>
          </a:xfrm>
          <a:prstGeom prst="rect">
            <a:avLst/>
          </a:prstGeom>
          <a:noFill/>
          <a:ln w="9525">
            <a:noFill/>
            <a:miter lim="800000"/>
            <a:headEnd/>
            <a:tailEnd/>
          </a:ln>
        </p:spPr>
      </p:pic>
      <p:sp>
        <p:nvSpPr>
          <p:cNvPr id="53" name="TextBox 52"/>
          <p:cNvSpPr txBox="1"/>
          <p:nvPr/>
        </p:nvSpPr>
        <p:spPr>
          <a:xfrm>
            <a:off x="5257800" y="4149566"/>
            <a:ext cx="2819400" cy="2708434"/>
          </a:xfrm>
          <a:prstGeom prst="rect">
            <a:avLst/>
          </a:prstGeom>
          <a:noFill/>
        </p:spPr>
        <p:txBody>
          <a:bodyPr wrap="square" rtlCol="0">
            <a:spAutoFit/>
          </a:bodyPr>
          <a:lstStyle/>
          <a:p>
            <a:r>
              <a:rPr lang="en-US" sz="1000" b="1" dirty="0" smtClean="0">
                <a:solidFill>
                  <a:schemeClr val="bg1"/>
                </a:solidFill>
              </a:rPr>
              <a:t>EXPENSES:</a:t>
            </a:r>
            <a:endParaRPr lang="en-US" sz="1000" dirty="0" smtClean="0">
              <a:solidFill>
                <a:schemeClr val="bg1"/>
              </a:solidFill>
            </a:endParaRPr>
          </a:p>
          <a:p>
            <a:r>
              <a:rPr lang="en-US" sz="1000" dirty="0" smtClean="0">
                <a:solidFill>
                  <a:schemeClr val="bg1"/>
                </a:solidFill>
              </a:rPr>
              <a:t>Rent (1-bedroom)	577</a:t>
            </a:r>
          </a:p>
          <a:p>
            <a:r>
              <a:rPr lang="en-US" sz="1000" dirty="0" smtClean="0">
                <a:solidFill>
                  <a:schemeClr val="bg1"/>
                </a:solidFill>
              </a:rPr>
              <a:t>Health insurance	183</a:t>
            </a:r>
          </a:p>
          <a:p>
            <a:r>
              <a:rPr lang="en-US" sz="1000" dirty="0" smtClean="0">
                <a:solidFill>
                  <a:schemeClr val="bg1"/>
                </a:solidFill>
              </a:rPr>
              <a:t>	Car insurance	54</a:t>
            </a:r>
          </a:p>
          <a:p>
            <a:r>
              <a:rPr lang="en-US" sz="1000" dirty="0" smtClean="0">
                <a:solidFill>
                  <a:schemeClr val="bg1"/>
                </a:solidFill>
              </a:rPr>
              <a:t>	Electricity &amp; heat	121</a:t>
            </a:r>
          </a:p>
          <a:p>
            <a:r>
              <a:rPr lang="en-US" sz="1000" dirty="0" smtClean="0">
                <a:solidFill>
                  <a:schemeClr val="bg1"/>
                </a:solidFill>
              </a:rPr>
              <a:t>	Phone	50</a:t>
            </a:r>
          </a:p>
          <a:p>
            <a:r>
              <a:rPr lang="en-US" sz="1000" dirty="0" smtClean="0">
                <a:solidFill>
                  <a:schemeClr val="bg1"/>
                </a:solidFill>
              </a:rPr>
              <a:t>	Transportation (gas)	</a:t>
            </a:r>
            <a:r>
              <a:rPr lang="en-US" sz="1000" u="sng" dirty="0" smtClean="0">
                <a:solidFill>
                  <a:schemeClr val="bg1"/>
                </a:solidFill>
              </a:rPr>
              <a:t>200</a:t>
            </a:r>
            <a:endParaRPr lang="en-US" sz="1000" dirty="0" smtClean="0">
              <a:solidFill>
                <a:schemeClr val="bg1"/>
              </a:solidFill>
            </a:endParaRPr>
          </a:p>
          <a:p>
            <a:r>
              <a:rPr lang="en-US" sz="1000" b="1" dirty="0" smtClean="0">
                <a:solidFill>
                  <a:schemeClr val="bg1"/>
                </a:solidFill>
              </a:rPr>
              <a:t>Total:	$1185</a:t>
            </a:r>
            <a:endParaRPr lang="en-US" sz="1000" dirty="0" smtClean="0">
              <a:solidFill>
                <a:schemeClr val="bg1"/>
              </a:solidFill>
            </a:endParaRPr>
          </a:p>
          <a:p>
            <a:r>
              <a:rPr lang="en-US" sz="1000" b="1" dirty="0" smtClean="0">
                <a:solidFill>
                  <a:schemeClr val="bg1"/>
                </a:solidFill>
              </a:rPr>
              <a:t> </a:t>
            </a:r>
            <a:endParaRPr lang="en-US" sz="1000" dirty="0" smtClean="0">
              <a:solidFill>
                <a:schemeClr val="bg1"/>
              </a:solidFill>
            </a:endParaRPr>
          </a:p>
          <a:p>
            <a:r>
              <a:rPr lang="en-US" sz="1000" b="1" dirty="0" smtClean="0">
                <a:solidFill>
                  <a:schemeClr val="bg1"/>
                </a:solidFill>
              </a:rPr>
              <a:t>Amount left for food*:	$31</a:t>
            </a:r>
            <a:endParaRPr lang="en-US" sz="1000" dirty="0" smtClean="0">
              <a:solidFill>
                <a:schemeClr val="bg1"/>
              </a:solidFill>
            </a:endParaRPr>
          </a:p>
          <a:p>
            <a:r>
              <a:rPr lang="en-US" sz="1000" b="1" dirty="0" smtClean="0">
                <a:solidFill>
                  <a:schemeClr val="bg1"/>
                </a:solidFill>
              </a:rPr>
              <a:t> </a:t>
            </a:r>
            <a:endParaRPr lang="en-US" sz="1000" dirty="0" smtClean="0">
              <a:solidFill>
                <a:schemeClr val="bg1"/>
              </a:solidFill>
            </a:endParaRPr>
          </a:p>
          <a:p>
            <a:r>
              <a:rPr lang="en-US" sz="1000" b="1" dirty="0" smtClean="0">
                <a:solidFill>
                  <a:schemeClr val="bg1"/>
                </a:solidFill>
              </a:rPr>
              <a:t>*</a:t>
            </a:r>
            <a:r>
              <a:rPr lang="en-US" sz="1000" dirty="0" smtClean="0">
                <a:solidFill>
                  <a:schemeClr val="bg1"/>
                </a:solidFill>
              </a:rPr>
              <a:t>Ellen is eligible for $16/month in SNAP benefits (</a:t>
            </a:r>
            <a:r>
              <a:rPr lang="en-US" sz="1000" dirty="0" err="1" smtClean="0">
                <a:solidFill>
                  <a:schemeClr val="bg1"/>
                </a:solidFill>
              </a:rPr>
              <a:t>FoodShare</a:t>
            </a:r>
            <a:r>
              <a:rPr lang="en-US" sz="1000" dirty="0" smtClean="0">
                <a:solidFill>
                  <a:schemeClr val="bg1"/>
                </a:solidFill>
              </a:rPr>
              <a:t>), giving her a total of </a:t>
            </a:r>
            <a:r>
              <a:rPr lang="en-US" sz="1000" b="1" u="sng" dirty="0" smtClean="0">
                <a:solidFill>
                  <a:schemeClr val="bg1"/>
                </a:solidFill>
              </a:rPr>
              <a:t>$47 for an entire month’s worth of food</a:t>
            </a:r>
            <a:r>
              <a:rPr lang="en-US" sz="1000" dirty="0" smtClean="0">
                <a:solidFill>
                  <a:schemeClr val="bg1"/>
                </a:solidFill>
              </a:rPr>
              <a:t>.</a:t>
            </a:r>
          </a:p>
          <a:p>
            <a:endParaRPr lang="en-US" sz="1000" dirty="0">
              <a:solidFill>
                <a:schemeClr val="bg1"/>
              </a:solidFill>
            </a:endParaRPr>
          </a:p>
        </p:txBody>
      </p:sp>
      <p:pic>
        <p:nvPicPr>
          <p:cNvPr id="1061" name="Picture 1"/>
          <p:cNvPicPr>
            <a:picLocks noChangeArrowheads="1"/>
          </p:cNvPicPr>
          <p:nvPr/>
        </p:nvPicPr>
        <p:blipFill>
          <a:blip r:embed="rId8" cstate="print">
            <a:duotone>
              <a:prstClr val="black"/>
              <a:schemeClr val="accent1">
                <a:lumMod val="60000"/>
                <a:lumOff val="40000"/>
                <a:tint val="45000"/>
                <a:satMod val="400000"/>
              </a:schemeClr>
            </a:duotone>
          </a:blip>
          <a:srcRect/>
          <a:stretch>
            <a:fillRect/>
          </a:stretch>
        </p:blipFill>
        <p:spPr bwMode="auto">
          <a:xfrm>
            <a:off x="5206134" y="121488"/>
            <a:ext cx="908050" cy="7842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
            <a:ext cx="9144000" cy="6946973"/>
            <a:chOff x="0" y="-1"/>
            <a:chExt cx="9144000" cy="6946973"/>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66594" r="72549" b="7790"/>
            <a:stretch>
              <a:fillRect/>
            </a:stretch>
          </p:blipFill>
          <p:spPr bwMode="auto">
            <a:xfrm>
              <a:off x="0" y="-1"/>
              <a:ext cx="9144000" cy="69469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8431" b="7790"/>
            <a:stretch>
              <a:fillRect/>
            </a:stretch>
          </p:blipFill>
          <p:spPr bwMode="auto">
            <a:xfrm>
              <a:off x="685800" y="0"/>
              <a:ext cx="7772400" cy="6914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9" name="Rectangle 8"/>
          <p:cNvSpPr/>
          <p:nvPr/>
        </p:nvSpPr>
        <p:spPr>
          <a:xfrm>
            <a:off x="0" y="0"/>
            <a:ext cx="9144000"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00200" y="457200"/>
            <a:ext cx="6248400" cy="1143000"/>
          </a:xfrm>
        </p:spPr>
        <p:txBody>
          <a:bodyPr>
            <a:noAutofit/>
          </a:bodyPr>
          <a:lstStyle/>
          <a:p>
            <a:pPr lvl="1" algn="ctr" rtl="0">
              <a:spcBef>
                <a:spcPct val="0"/>
              </a:spcBef>
            </a:pPr>
            <a:r>
              <a:rPr lang="en-US" sz="4400" b="1" dirty="0" smtClean="0">
                <a:latin typeface="+mn-lt"/>
              </a:rPr>
              <a:t>HOUSING AND </a:t>
            </a:r>
            <a:r>
              <a:rPr lang="en-US" sz="4400" b="1" dirty="0">
                <a:latin typeface="+mn-lt"/>
              </a:rPr>
              <a:t>H</a:t>
            </a:r>
            <a:r>
              <a:rPr lang="en-US" sz="4400" b="1" dirty="0" smtClean="0">
                <a:latin typeface="+mn-lt"/>
              </a:rPr>
              <a:t>OMELESSNESS</a:t>
            </a:r>
            <a:endParaRPr lang="en-US" sz="4400" b="1" dirty="0"/>
          </a:p>
        </p:txBody>
      </p:sp>
      <p:pic>
        <p:nvPicPr>
          <p:cNvPr id="4100" name="Picture 4" descr="https://encrypted-tbn3.gstatic.com/images?q=tbn:ANd9GcSBQ0rNdlb65Q8PBVzj8ZF9S_pR3YRvzAmwQnzMGdF-iC4a_vTxKA"/>
          <p:cNvPicPr>
            <a:picLocks noChangeAspect="1" noChangeArrowheads="1"/>
          </p:cNvPicPr>
          <p:nvPr/>
        </p:nvPicPr>
        <p:blipFill>
          <a:blip r:embed="rId3" cstate="print">
            <a:duotone>
              <a:schemeClr val="accent6">
                <a:shade val="45000"/>
                <a:satMod val="135000"/>
              </a:schemeClr>
              <a:prstClr val="white"/>
            </a:duotone>
          </a:blip>
          <a:srcRect l="20513" t="4222" r="32991" b="9235"/>
          <a:stretch>
            <a:fillRect/>
          </a:stretch>
        </p:blipFill>
        <p:spPr bwMode="auto">
          <a:xfrm>
            <a:off x="304800" y="304800"/>
            <a:ext cx="1832517" cy="2209800"/>
          </a:xfrm>
          <a:prstGeom prst="rect">
            <a:avLst/>
          </a:prstGeom>
          <a:noFill/>
        </p:spPr>
      </p:pic>
      <p:sp>
        <p:nvSpPr>
          <p:cNvPr id="12" name="TextBox 11"/>
          <p:cNvSpPr txBox="1"/>
          <p:nvPr/>
        </p:nvSpPr>
        <p:spPr>
          <a:xfrm>
            <a:off x="304800" y="1981200"/>
            <a:ext cx="8458200" cy="4524315"/>
          </a:xfrm>
          <a:prstGeom prst="rect">
            <a:avLst/>
          </a:prstGeom>
          <a:noFill/>
        </p:spPr>
        <p:txBody>
          <a:bodyPr wrap="square" rtlCol="0">
            <a:spAutoFit/>
          </a:bodyPr>
          <a:lstStyle/>
          <a:p>
            <a:pPr algn="ctr"/>
            <a:r>
              <a:rPr lang="en-US" sz="2400" b="1" dirty="0" smtClean="0">
                <a:solidFill>
                  <a:schemeClr val="bg1"/>
                </a:solidFill>
              </a:rPr>
              <a:t>In Dane County:</a:t>
            </a:r>
          </a:p>
          <a:p>
            <a:pPr algn="ctr"/>
            <a:endParaRPr lang="en-US" sz="2400" b="1" dirty="0" smtClean="0">
              <a:solidFill>
                <a:schemeClr val="bg1"/>
              </a:solidFill>
            </a:endParaRPr>
          </a:p>
          <a:p>
            <a:r>
              <a:rPr lang="en-US" sz="2400" b="1" dirty="0" smtClean="0">
                <a:solidFill>
                  <a:schemeClr val="bg1"/>
                </a:solidFill>
              </a:rPr>
              <a:t>3136 = individuals who stayed at least one night in a Dane</a:t>
            </a:r>
          </a:p>
          <a:p>
            <a:r>
              <a:rPr lang="en-US" sz="2400" b="1" dirty="0" smtClean="0">
                <a:solidFill>
                  <a:schemeClr val="bg1"/>
                </a:solidFill>
              </a:rPr>
              <a:t>     County Shelter</a:t>
            </a:r>
          </a:p>
          <a:p>
            <a:r>
              <a:rPr lang="en-US" sz="2400" b="1" dirty="0" smtClean="0">
                <a:solidFill>
                  <a:schemeClr val="bg1"/>
                </a:solidFill>
              </a:rPr>
              <a:t>	1363 people in families</a:t>
            </a:r>
          </a:p>
          <a:p>
            <a:r>
              <a:rPr lang="en-US" sz="2400" b="1" dirty="0" smtClean="0">
                <a:solidFill>
                  <a:schemeClr val="bg1"/>
                </a:solidFill>
              </a:rPr>
              <a:t>	1235 single men</a:t>
            </a:r>
          </a:p>
          <a:p>
            <a:r>
              <a:rPr lang="en-US" sz="2400" b="1" dirty="0" smtClean="0">
                <a:solidFill>
                  <a:schemeClr val="bg1"/>
                </a:solidFill>
              </a:rPr>
              <a:t>	509 single women</a:t>
            </a:r>
          </a:p>
          <a:p>
            <a:r>
              <a:rPr lang="en-US" sz="2400" b="1" dirty="0" smtClean="0">
                <a:solidFill>
                  <a:schemeClr val="bg1"/>
                </a:solidFill>
              </a:rPr>
              <a:t>	29 unaccompanied youth</a:t>
            </a:r>
          </a:p>
          <a:p>
            <a:r>
              <a:rPr lang="en-US" sz="2400" b="1" dirty="0" smtClean="0">
                <a:solidFill>
                  <a:schemeClr val="bg1"/>
                </a:solidFill>
              </a:rPr>
              <a:t>1371 = individuals turned away from shelters</a:t>
            </a:r>
          </a:p>
          <a:p>
            <a:r>
              <a:rPr lang="en-US" sz="2400" b="1" dirty="0" smtClean="0">
                <a:solidFill>
                  <a:schemeClr val="bg1"/>
                </a:solidFill>
              </a:rPr>
              <a:t>	85% were families with children</a:t>
            </a:r>
          </a:p>
          <a:p>
            <a:r>
              <a:rPr lang="en-US" sz="2400" b="1" dirty="0" smtClean="0">
                <a:solidFill>
                  <a:schemeClr val="bg1"/>
                </a:solidFill>
              </a:rPr>
              <a:t>Unknown = the number of homeless who do not seek</a:t>
            </a:r>
          </a:p>
          <a:p>
            <a:r>
              <a:rPr lang="en-US" sz="2400" b="1" dirty="0" smtClean="0">
                <a:solidFill>
                  <a:schemeClr val="bg1"/>
                </a:solidFill>
              </a:rPr>
              <a:t>     assistance</a:t>
            </a:r>
            <a:endParaRPr lang="en-US" sz="2400" b="1"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1129</TotalTime>
  <Words>182</Words>
  <Application>Microsoft Office PowerPoint</Application>
  <PresentationFormat>On-screen Show (4:3)</PresentationFormat>
  <Paragraphs>85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Slide 1</vt:lpstr>
      <vt:lpstr>RELIGIOUS REPRESENTATION</vt:lpstr>
      <vt:lpstr>Slide 3</vt:lpstr>
      <vt:lpstr> OUTREACH </vt:lpstr>
      <vt:lpstr> HEALTH CARE  REFORM </vt:lpstr>
      <vt:lpstr>HUNGER AND FOOD INSECURITY </vt:lpstr>
      <vt:lpstr>Slide 7</vt:lpstr>
      <vt:lpstr>Slide 8</vt:lpstr>
      <vt:lpstr>HOUSING AND HOMELESSNESS</vt:lpstr>
      <vt:lpstr>LOOKING AHEAD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dc:creator>
  <cp:lastModifiedBy>Bonnie</cp:lastModifiedBy>
  <cp:revision>125</cp:revision>
  <dcterms:created xsi:type="dcterms:W3CDTF">2013-06-04T02:03:59Z</dcterms:created>
  <dcterms:modified xsi:type="dcterms:W3CDTF">2013-06-17T16:47:37Z</dcterms:modified>
</cp:coreProperties>
</file>